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2" r:id="rId2"/>
    <p:sldId id="258" r:id="rId3"/>
    <p:sldId id="259" r:id="rId4"/>
    <p:sldId id="260" r:id="rId5"/>
    <p:sldId id="305" r:id="rId6"/>
    <p:sldId id="307" r:id="rId7"/>
    <p:sldId id="290" r:id="rId8"/>
    <p:sldId id="292" r:id="rId9"/>
    <p:sldId id="296" r:id="rId10"/>
    <p:sldId id="295" r:id="rId11"/>
    <p:sldId id="263" r:id="rId12"/>
    <p:sldId id="265" r:id="rId13"/>
    <p:sldId id="266" r:id="rId14"/>
    <p:sldId id="267" r:id="rId15"/>
    <p:sldId id="270" r:id="rId16"/>
    <p:sldId id="302" r:id="rId17"/>
    <p:sldId id="299" r:id="rId18"/>
    <p:sldId id="300" r:id="rId19"/>
    <p:sldId id="278" r:id="rId20"/>
    <p:sldId id="301" r:id="rId21"/>
    <p:sldId id="309" r:id="rId22"/>
    <p:sldId id="310" r:id="rId23"/>
    <p:sldId id="311" r:id="rId24"/>
    <p:sldId id="313" r:id="rId25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5AE842-0FE6-9846-A7B7-663435FD6463}">
          <p14:sldIdLst>
            <p14:sldId id="262"/>
            <p14:sldId id="258"/>
            <p14:sldId id="259"/>
            <p14:sldId id="260"/>
            <p14:sldId id="305"/>
            <p14:sldId id="307"/>
            <p14:sldId id="290"/>
            <p14:sldId id="292"/>
            <p14:sldId id="296"/>
            <p14:sldId id="295"/>
            <p14:sldId id="263"/>
            <p14:sldId id="265"/>
            <p14:sldId id="266"/>
            <p14:sldId id="267"/>
            <p14:sldId id="270"/>
            <p14:sldId id="302"/>
            <p14:sldId id="299"/>
            <p14:sldId id="300"/>
            <p14:sldId id="278"/>
            <p14:sldId id="301"/>
            <p14:sldId id="309"/>
            <p14:sldId id="310"/>
            <p14:sldId id="311"/>
            <p14:sldId id="31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ivan Helmi" initials="" lastIdx="29" clrIdx="0"/>
  <p:cmAuthor id="1" name="UNLU CELINE" initials="UC" lastIdx="4" clrIdx="1"/>
  <p:cmAuthor id="2" name="HACQUIN-09587" initials="H" lastIdx="18" clrIdx="2"/>
  <p:cmAuthor id="3" name="VATUS ISABELLE" initials="VI" lastIdx="5" clrIdx="3"/>
  <p:cmAuthor id="4" name="Deborah MILON" initials="DM" lastIdx="2" clrIdx="4">
    <p:extLst/>
  </p:cmAuthor>
  <p:cmAuthor id="5" name="Virginio Fanelli" initials="VF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A"/>
    <a:srgbClr val="005BA8"/>
    <a:srgbClr val="71B8FF"/>
    <a:srgbClr val="89C4FF"/>
    <a:srgbClr val="8FC7FF"/>
    <a:srgbClr val="99CCFF"/>
    <a:srgbClr val="5DB6FF"/>
    <a:srgbClr val="0087F6"/>
    <a:srgbClr val="259CFF"/>
    <a:srgbClr val="5E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7515" autoAdjust="0"/>
  </p:normalViewPr>
  <p:slideViewPr>
    <p:cSldViewPr snapToGrid="0" snapToObjects="1">
      <p:cViewPr>
        <p:scale>
          <a:sx n="110" d="100"/>
          <a:sy n="110" d="100"/>
        </p:scale>
        <p:origin x="-9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60" d="100"/>
          <a:sy n="60" d="100"/>
        </p:scale>
        <p:origin x="-3762" y="-672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ASTIEN-06625\Desktop\Conf&#233;rence%2026-02-19%20Offre%20soins%20proximit&#233;\CMUC%2065%20ans%20ORS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16"/>
              <c:layout>
                <c:manualLayout>
                  <c:x val="2.8876489682964565E-3"/>
                  <c:y val="3.3612386720301801E-3"/>
                </c:manualLayout>
              </c:layout>
              <c:spPr>
                <a:solidFill>
                  <a:srgbClr val="00B0F0"/>
                </a:solidFill>
              </c:spPr>
              <c:txPr>
                <a:bodyPr/>
                <a:lstStyle/>
                <a:p>
                  <a:pPr>
                    <a:defRPr sz="1100" b="0"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spPr>
                <a:solidFill>
                  <a:srgbClr val="00B0F0"/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spPr>
                <a:solidFill>
                  <a:schemeClr val="tx2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spPr>
                <a:solidFill>
                  <a:schemeClr val="accent1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Feuil2!$H$3:$H$33</c:f>
              <c:strCache>
                <c:ptCount val="31"/>
                <c:pt idx="0">
                  <c:v>Marseille 1er</c:v>
                </c:pt>
                <c:pt idx="1">
                  <c:v>Marseille 2ème</c:v>
                </c:pt>
                <c:pt idx="2">
                  <c:v>Marseille 3ème</c:v>
                </c:pt>
                <c:pt idx="3">
                  <c:v>Marseille 4ème</c:v>
                </c:pt>
                <c:pt idx="4">
                  <c:v>Marseille 5ème</c:v>
                </c:pt>
                <c:pt idx="5">
                  <c:v>Marseille 6ème</c:v>
                </c:pt>
                <c:pt idx="6">
                  <c:v>Marseille 7ème</c:v>
                </c:pt>
                <c:pt idx="7">
                  <c:v>Marseille 8ème</c:v>
                </c:pt>
                <c:pt idx="8">
                  <c:v>Marseille 9ème</c:v>
                </c:pt>
                <c:pt idx="9">
                  <c:v>Marseille 10ème</c:v>
                </c:pt>
                <c:pt idx="10">
                  <c:v>Marseille 11ème</c:v>
                </c:pt>
                <c:pt idx="11">
                  <c:v>Marseille 12ème</c:v>
                </c:pt>
                <c:pt idx="12">
                  <c:v>Marseille 13ème</c:v>
                </c:pt>
                <c:pt idx="13">
                  <c:v>Marseille 14ème</c:v>
                </c:pt>
                <c:pt idx="14">
                  <c:v>Marseille 15ème</c:v>
                </c:pt>
                <c:pt idx="15">
                  <c:v>Marseille 16ème</c:v>
                </c:pt>
                <c:pt idx="16">
                  <c:v>Total Marseille</c:v>
                </c:pt>
                <c:pt idx="17">
                  <c:v>Aix en Provence</c:v>
                </c:pt>
                <c:pt idx="18">
                  <c:v>Chat.les Martigues</c:v>
                </c:pt>
                <c:pt idx="19">
                  <c:v>Istres</c:v>
                </c:pt>
                <c:pt idx="20">
                  <c:v>Miramas</c:v>
                </c:pt>
                <c:pt idx="21">
                  <c:v>Port de Bouc</c:v>
                </c:pt>
                <c:pt idx="22">
                  <c:v>Vitrolles</c:v>
                </c:pt>
                <c:pt idx="23">
                  <c:v>La Ciotat</c:v>
                </c:pt>
                <c:pt idx="24">
                  <c:v>Allauch</c:v>
                </c:pt>
                <c:pt idx="25">
                  <c:v>Fos sur Mer</c:v>
                </c:pt>
                <c:pt idx="26">
                  <c:v>Rognac</c:v>
                </c:pt>
                <c:pt idx="27">
                  <c:v>Trets</c:v>
                </c:pt>
                <c:pt idx="28">
                  <c:v>Total Dpt BDR-hors Marseille</c:v>
                </c:pt>
                <c:pt idx="29">
                  <c:v>Total Dpt BDR</c:v>
                </c:pt>
                <c:pt idx="30">
                  <c:v>France</c:v>
                </c:pt>
              </c:strCache>
            </c:strRef>
          </c:cat>
          <c:val>
            <c:numRef>
              <c:f>Feuil2!$I$3:$I$33</c:f>
              <c:numCache>
                <c:formatCode>0.0%</c:formatCode>
                <c:ptCount val="31"/>
                <c:pt idx="0">
                  <c:v>0.30266474612891608</c:v>
                </c:pt>
                <c:pt idx="1">
                  <c:v>0.25193186539260493</c:v>
                </c:pt>
                <c:pt idx="2">
                  <c:v>0.34868967600634393</c:v>
                </c:pt>
                <c:pt idx="3">
                  <c:v>0.14742367482446891</c:v>
                </c:pt>
                <c:pt idx="4">
                  <c:v>0.13132081409987412</c:v>
                </c:pt>
                <c:pt idx="5">
                  <c:v>0.15530504988955746</c:v>
                </c:pt>
                <c:pt idx="6">
                  <c:v>6.4680462354635843E-2</c:v>
                </c:pt>
                <c:pt idx="7">
                  <c:v>5.7895592779313707E-2</c:v>
                </c:pt>
                <c:pt idx="8">
                  <c:v>8.7201356758269802E-2</c:v>
                </c:pt>
                <c:pt idx="9">
                  <c:v>0.13624824841087713</c:v>
                </c:pt>
                <c:pt idx="10">
                  <c:v>0.13090646552543081</c:v>
                </c:pt>
                <c:pt idx="11">
                  <c:v>6.9479486084695105E-2</c:v>
                </c:pt>
                <c:pt idx="12">
                  <c:v>0.19220763933847332</c:v>
                </c:pt>
                <c:pt idx="13">
                  <c:v>0.31636643269687004</c:v>
                </c:pt>
                <c:pt idx="14">
                  <c:v>0.28859962319337029</c:v>
                </c:pt>
                <c:pt idx="15">
                  <c:v>0.25298647447921807</c:v>
                </c:pt>
                <c:pt idx="16">
                  <c:v>0.18416814483912627</c:v>
                </c:pt>
                <c:pt idx="17">
                  <c:v>7.2390897334439958E-2</c:v>
                </c:pt>
                <c:pt idx="18">
                  <c:v>6.6395401407995866E-2</c:v>
                </c:pt>
                <c:pt idx="19">
                  <c:v>9.1718512373842112E-2</c:v>
                </c:pt>
                <c:pt idx="20">
                  <c:v>0.12113379089045369</c:v>
                </c:pt>
                <c:pt idx="21">
                  <c:v>0.17080798316938647</c:v>
                </c:pt>
                <c:pt idx="22">
                  <c:v>0.10249457700650759</c:v>
                </c:pt>
                <c:pt idx="23">
                  <c:v>6.264494434137291E-2</c:v>
                </c:pt>
                <c:pt idx="24">
                  <c:v>2.6646843549862763E-2</c:v>
                </c:pt>
                <c:pt idx="25">
                  <c:v>5.1260339998697321E-2</c:v>
                </c:pt>
                <c:pt idx="26">
                  <c:v>3.8209982788296043E-2</c:v>
                </c:pt>
                <c:pt idx="27">
                  <c:v>4.3156732891832229E-2</c:v>
                </c:pt>
                <c:pt idx="28">
                  <c:v>6.7000000000000004E-2</c:v>
                </c:pt>
                <c:pt idx="29">
                  <c:v>0.112</c:v>
                </c:pt>
                <c:pt idx="30">
                  <c:v>7.3999999999999996E-2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176256"/>
        <c:axId val="78177792"/>
      </c:barChart>
      <c:catAx>
        <c:axId val="7817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78177792"/>
        <c:crosses val="autoZero"/>
        <c:auto val="1"/>
        <c:lblAlgn val="ctr"/>
        <c:lblOffset val="100"/>
        <c:noMultiLvlLbl val="0"/>
      </c:catAx>
      <c:valAx>
        <c:axId val="781777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fr-FR"/>
          </a:p>
        </c:txPr>
        <c:crossAx val="781762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4031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F0CDF640-080F-4FA2-A351-72BE4EA42701}" type="datetimeFigureOut">
              <a:rPr lang="fr-FR" smtClean="0"/>
              <a:t>25/02/2019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044"/>
            <a:ext cx="2946247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826" y="9377044"/>
            <a:ext cx="2946246" cy="494030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8B3E9B18-34CF-4E74-AACA-05CAC1CC9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6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6720CC16-82D7-B044-8EF8-DE7459014D8D}" type="datetimeFigureOut">
              <a:rPr lang="fr-FR" smtClean="0"/>
              <a:t>25/02/2019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959DC45E-046A-794F-B563-D9481B49A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C45E-046A-794F-B563-D9481B49AB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C45E-046A-794F-B563-D9481B49AB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C45E-046A-794F-B563-D9481B49AB4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C45E-046A-794F-B563-D9481B49AB4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C45E-046A-794F-B563-D9481B49AB4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DC45E-046A-794F-B563-D9481B49AB4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38725" y="9373980"/>
            <a:ext cx="2936798" cy="4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0" tIns="45665" rIns="91330" bIns="45665"/>
          <a:lstStyle>
            <a:lvl1pPr defTabSz="9096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1B1F1561-1E3C-480D-AADA-2766824D9A19}" type="slidenum">
              <a:rPr lang="fr-FR" altLang="fr-F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37144" y="9372405"/>
            <a:ext cx="2936798" cy="49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4" tIns="45267" rIns="90534" bIns="45267" anchor="b"/>
          <a:lstStyle>
            <a:lvl1pPr defTabSz="9017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2EB8CF-4492-4FED-B2C9-61DD1A8A3DA5}" type="slidenum">
              <a:rPr lang="fr-FR" altLang="fr-F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39775"/>
            <a:ext cx="4933950" cy="3700463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655" y="4686991"/>
            <a:ext cx="5424215" cy="444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4" tIns="45267" rIns="90534" bIns="45267"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22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_présen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avec coin diagonal arrondi 19"/>
          <p:cNvSpPr/>
          <p:nvPr userDrawn="1"/>
        </p:nvSpPr>
        <p:spPr>
          <a:xfrm>
            <a:off x="120797" y="137075"/>
            <a:ext cx="8902407" cy="6583851"/>
          </a:xfrm>
          <a:prstGeom prst="round2DiagRect">
            <a:avLst>
              <a:gd name="adj1" fmla="val 0"/>
              <a:gd name="adj2" fmla="val 347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0810" y="2058532"/>
            <a:ext cx="4662394" cy="46623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" y="88131"/>
            <a:ext cx="2212918" cy="133338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1" y="5337313"/>
            <a:ext cx="4194312" cy="606287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sous-titre</a:t>
            </a:r>
            <a:endParaRPr lang="en-US" dirty="0"/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2" y="6146800"/>
            <a:ext cx="3006724" cy="3857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Mois 2018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902" y="4038601"/>
            <a:ext cx="4194312" cy="11045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19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7120" y="147912"/>
            <a:ext cx="8902037" cy="6599689"/>
          </a:xfrm>
          <a:prstGeom prst="rect">
            <a:avLst/>
          </a:prstGeom>
          <a:solidFill>
            <a:srgbClr val="005B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0077" y="5489713"/>
            <a:ext cx="7934324" cy="606287"/>
          </a:xfrm>
        </p:spPr>
        <p:txBody>
          <a:bodyPr tIns="0" rIns="0" bIns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sous-titre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00076" y="3949367"/>
            <a:ext cx="7934324" cy="1353171"/>
          </a:xfrm>
        </p:spPr>
        <p:txBody>
          <a:bodyPr anchor="ctr" anchorCtr="0"/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1. Cliquez et modifiez le titre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" y="88131"/>
            <a:ext cx="2212918" cy="1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uée 6"/>
          <p:cNvSpPr/>
          <p:nvPr userDrawn="1"/>
        </p:nvSpPr>
        <p:spPr>
          <a:xfrm>
            <a:off x="-3022605" y="2958490"/>
            <a:ext cx="6536875" cy="6536875"/>
          </a:xfrm>
          <a:prstGeom prst="donut">
            <a:avLst>
              <a:gd name="adj" fmla="val 29055"/>
            </a:avLst>
          </a:prstGeom>
          <a:solidFill>
            <a:schemeClr val="bg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8D1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12700" indent="-12700">
              <a:tabLst/>
              <a:defRPr/>
            </a:lvl2pPr>
            <a:lvl3pPr marL="273050" indent="-263525">
              <a:tabLst/>
              <a:defRPr/>
            </a:lvl3pPr>
            <a:lvl4pPr marL="446088" indent="-173038">
              <a:tabLst/>
              <a:defRPr/>
            </a:lvl4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‹N°›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91351" y="1256172"/>
            <a:ext cx="3597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" y="88131"/>
            <a:ext cx="2212918" cy="1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07120" y="121161"/>
            <a:ext cx="8902037" cy="6599689"/>
          </a:xfrm>
          <a:prstGeom prst="rect">
            <a:avLst/>
          </a:prstGeom>
          <a:solidFill>
            <a:srgbClr val="5EBEB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0077" y="5489713"/>
            <a:ext cx="7934324" cy="606287"/>
          </a:xfrm>
        </p:spPr>
        <p:txBody>
          <a:bodyPr tIns="0" rIns="0" bIns="0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sous-titre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0076" y="3949367"/>
            <a:ext cx="7934324" cy="1353171"/>
          </a:xfrm>
        </p:spPr>
        <p:txBody>
          <a:bodyPr anchor="ctr" anchorCtr="0"/>
          <a:lstStyle>
            <a:lvl1pPr algn="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2. Cliquez et modifiez le titre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" y="88131"/>
            <a:ext cx="2212918" cy="13333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uée 6"/>
          <p:cNvSpPr/>
          <p:nvPr userDrawn="1"/>
        </p:nvSpPr>
        <p:spPr>
          <a:xfrm>
            <a:off x="-3022605" y="2958490"/>
            <a:ext cx="6536875" cy="6536875"/>
          </a:xfrm>
          <a:prstGeom prst="donut">
            <a:avLst>
              <a:gd name="adj" fmla="val 29055"/>
            </a:avLst>
          </a:prstGeom>
          <a:solidFill>
            <a:srgbClr val="5EBEB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8D1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12700" indent="-12700">
              <a:tabLst/>
              <a:defRPr/>
            </a:lvl2pPr>
            <a:lvl3pPr marL="273050" indent="-263525">
              <a:tabLst/>
              <a:defRPr/>
            </a:lvl3pPr>
            <a:lvl4pPr marL="446088" indent="-173038">
              <a:tabLst/>
              <a:defRPr/>
            </a:lvl4pPr>
          </a:lstStyle>
          <a:p>
            <a:pPr lvl="0"/>
            <a:r>
              <a:rPr lang="fr-FR" dirty="0" smtClean="0"/>
              <a:t>Cliquez pour modifier le texte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‹N°›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91351" y="1256172"/>
            <a:ext cx="3597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" y="88131"/>
            <a:ext cx="2212918" cy="1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05181" y="605118"/>
            <a:ext cx="6115589" cy="61155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6250" y="840147"/>
            <a:ext cx="1351500" cy="5500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896250" y="5464900"/>
            <a:ext cx="1351500" cy="550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" y="88131"/>
            <a:ext cx="2212918" cy="133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0C3C-45D5-4CEB-A41F-E01DF165B5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1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4" y="119675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8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5973-5305-464D-BF8C-E83328771A2D}" type="datetime1">
              <a:rPr lang="fr-FR"/>
              <a:pPr>
                <a:defRPr/>
              </a:pPr>
              <a:t>25/02/2019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3CA8-F5DB-4D5E-B28C-26E3459DAA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192" y="1825625"/>
            <a:ext cx="5932667" cy="4351338"/>
          </a:xfrm>
          <a:prstGeom prst="rect">
            <a:avLst/>
          </a:prstGeom>
        </p:spPr>
        <p:txBody>
          <a:bodyPr vert="horz" lIns="0" tIns="0" rIns="0" bIns="3600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A9D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Cliquez pour modifier le texte</a:t>
            </a:r>
          </a:p>
          <a:p>
            <a:pPr marL="457200" marR="0" lvl="1" indent="-4476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marL="981075" marR="0" lvl="2" indent="-3063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ppleSymbols" charset="0"/>
              <a:buChar char="⎯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Troisième niveau</a:t>
            </a:r>
          </a:p>
          <a:p>
            <a:pPr marL="1331913" marR="0" lvl="3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marL="1828800" marR="0" lvl="4" indent="-1819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Cinquième niveau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5440" y="6563360"/>
            <a:ext cx="977292" cy="2946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 </a:t>
            </a:r>
            <a:fld id="{1136351A-772D-BC4D-99FD-6A69638E7D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191" y="225053"/>
            <a:ext cx="5932667" cy="898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9" y="88131"/>
            <a:ext cx="2212918" cy="1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9" r:id="rId2"/>
    <p:sldLayoutId id="2147483750" r:id="rId3"/>
    <p:sldLayoutId id="2147483726" r:id="rId4"/>
    <p:sldLayoutId id="2147483757" r:id="rId5"/>
    <p:sldLayoutId id="2147483680" r:id="rId6"/>
    <p:sldLayoutId id="2147483758" r:id="rId7"/>
    <p:sldLayoutId id="2147483759" r:id="rId8"/>
    <p:sldLayoutId id="21474837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marR="0" indent="-4476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81075" marR="0" indent="-6159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ppleSymbols" charset="0"/>
        <a:buChar char="⎯"/>
        <a:tabLst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31913" marR="0" indent="-1714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charset="0"/>
        <a:buChar char="•"/>
        <a:tabLst/>
        <a:defRPr sz="1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800" marR="0" indent="-18192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slideLayout" Target="../slideLayouts/slideLayout7.xml"/><Relationship Id="rId47" Type="http://schemas.openxmlformats.org/officeDocument/2006/relationships/image" Target="../media/image10.png"/><Relationship Id="rId50" Type="http://schemas.openxmlformats.org/officeDocument/2006/relationships/image" Target="../media/image13.png"/><Relationship Id="rId55" Type="http://schemas.openxmlformats.org/officeDocument/2006/relationships/image" Target="../media/image18.png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tags" Target="../tags/tag40.xml"/><Relationship Id="rId5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image" Target="../media/image8.emf"/><Relationship Id="rId53" Type="http://schemas.openxmlformats.org/officeDocument/2006/relationships/image" Target="../media/image16.png"/><Relationship Id="rId58" Type="http://schemas.openxmlformats.org/officeDocument/2006/relationships/image" Target="../media/image21.pn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image" Target="../media/image12.jpeg"/><Relationship Id="rId57" Type="http://schemas.openxmlformats.org/officeDocument/2006/relationships/image" Target="../media/image20.png"/><Relationship Id="rId61" Type="http://schemas.openxmlformats.org/officeDocument/2006/relationships/image" Target="../media/image24.png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oleObject" Target="../embeddings/oleObject1.bin"/><Relationship Id="rId52" Type="http://schemas.openxmlformats.org/officeDocument/2006/relationships/image" Target="../media/image15.png"/><Relationship Id="rId60" Type="http://schemas.openxmlformats.org/officeDocument/2006/relationships/image" Target="../media/image23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notesSlide" Target="../notesSlides/notesSlide7.xml"/><Relationship Id="rId48" Type="http://schemas.openxmlformats.org/officeDocument/2006/relationships/image" Target="../media/image11.jpeg"/><Relationship Id="rId56" Type="http://schemas.openxmlformats.org/officeDocument/2006/relationships/image" Target="../media/image19.png"/><Relationship Id="rId8" Type="http://schemas.openxmlformats.org/officeDocument/2006/relationships/tags" Target="../tags/tag7.xml"/><Relationship Id="rId51" Type="http://schemas.openxmlformats.org/officeDocument/2006/relationships/image" Target="../media/image14.png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image" Target="../media/image9.jpeg"/><Relationship Id="rId5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57175" y="5249538"/>
            <a:ext cx="8686800" cy="1254784"/>
          </a:xfrm>
        </p:spPr>
        <p:txBody>
          <a:bodyPr>
            <a:noAutofit/>
          </a:bodyPr>
          <a:lstStyle/>
          <a:p>
            <a:r>
              <a:rPr lang="fr-FR" dirty="0" smtClean="0"/>
              <a:t>Intervenants :</a:t>
            </a:r>
          </a:p>
          <a:p>
            <a:r>
              <a:rPr lang="fr-FR" dirty="0" smtClean="0"/>
              <a:t>Mme Laurence LAC : Directeur Adjoint - CPCAM des Bouches-du-Rhône</a:t>
            </a:r>
          </a:p>
          <a:p>
            <a:r>
              <a:rPr lang="fr-FR" dirty="0" smtClean="0"/>
              <a:t>Mme Chrystelle ARMANDI : Responsable Département Relations avec les Professions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Santé </a:t>
            </a:r>
            <a:r>
              <a:rPr lang="fr-FR" dirty="0" smtClean="0"/>
              <a:t>- CPCAM </a:t>
            </a:r>
            <a:r>
              <a:rPr lang="fr-FR" dirty="0"/>
              <a:t>des </a:t>
            </a:r>
            <a:r>
              <a:rPr lang="fr-FR" dirty="0" smtClean="0"/>
              <a:t>Bouches-du-Rhône 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781299" y="323850"/>
            <a:ext cx="5753101" cy="1704975"/>
          </a:xfrm>
        </p:spPr>
        <p:txBody>
          <a:bodyPr/>
          <a:lstStyle/>
          <a:p>
            <a:r>
              <a:rPr lang="fr-FR" sz="2400" i="1" dirty="0" smtClean="0"/>
              <a:t>Conférence sur l’Offre de Soins de Proximité - 26 février 2019</a:t>
            </a:r>
            <a:endParaRPr lang="fr-FR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276225" y="2296210"/>
            <a:ext cx="8401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LES BESOINS DES ÉLUS, DES CITOYENS ET DES MÉDECINS ET ENGAGEMENTS DES PARTENAIRES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0226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4763" y="1461824"/>
            <a:ext cx="8020279" cy="465197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fr-FR" b="1" dirty="0">
              <a:solidFill>
                <a:schemeClr val="bg2"/>
              </a:solidFill>
              <a:sym typeface="Wingdings"/>
            </a:endParaRPr>
          </a:p>
          <a:p>
            <a:pPr lvl="2" indent="0">
              <a:buNone/>
            </a:pPr>
            <a:endParaRPr lang="fr-FR" b="1" dirty="0" smtClean="0">
              <a:solidFill>
                <a:schemeClr val="bg2"/>
              </a:solidFill>
              <a:sym typeface="Wingdings"/>
            </a:endParaRPr>
          </a:p>
          <a:p>
            <a:r>
              <a:rPr lang="fr-FR" sz="1800" b="1" dirty="0" smtClean="0">
                <a:solidFill>
                  <a:srgbClr val="005BA8"/>
                </a:solidFill>
                <a:sym typeface="Wingdings"/>
              </a:rPr>
              <a:t>Une offre de soins libérale complétée par la présence sur le territoire de 66 centres de santé</a:t>
            </a:r>
          </a:p>
          <a:p>
            <a:endParaRPr lang="fr-FR" sz="500" b="1" dirty="0" smtClean="0">
              <a:solidFill>
                <a:srgbClr val="005BA8"/>
              </a:solidFill>
              <a:sym typeface="Wingdings"/>
            </a:endParaRPr>
          </a:p>
          <a:p>
            <a:r>
              <a:rPr lang="fr-FR" sz="1500" dirty="0" smtClean="0">
                <a:sym typeface="Wingdings"/>
              </a:rPr>
              <a:t> </a:t>
            </a:r>
            <a:r>
              <a:rPr lang="fr-FR" sz="1500" b="1" dirty="0" smtClean="0">
                <a:sym typeface="Wingdings"/>
              </a:rPr>
              <a:t>4 centres </a:t>
            </a:r>
            <a:r>
              <a:rPr lang="fr-FR" sz="1500" b="1" dirty="0">
                <a:sym typeface="Wingdings"/>
              </a:rPr>
              <a:t>de santé médicaux </a:t>
            </a:r>
            <a:r>
              <a:rPr lang="fr-FR" sz="1500" dirty="0" smtClean="0">
                <a:sym typeface="Wingdings"/>
              </a:rPr>
              <a:t>: 2 à Marseille, 1 à </a:t>
            </a:r>
            <a:r>
              <a:rPr lang="fr-FR" sz="1500" dirty="0" err="1" smtClean="0">
                <a:sym typeface="Wingdings"/>
              </a:rPr>
              <a:t>Gréasque</a:t>
            </a:r>
            <a:r>
              <a:rPr lang="fr-FR" sz="1500" dirty="0" smtClean="0">
                <a:sym typeface="Wingdings"/>
              </a:rPr>
              <a:t> et 1 à </a:t>
            </a:r>
            <a:r>
              <a:rPr lang="fr-FR" sz="1500" dirty="0" err="1" smtClean="0">
                <a:sym typeface="Wingdings"/>
              </a:rPr>
              <a:t>Charleval</a:t>
            </a:r>
            <a:endParaRPr lang="fr-FR" sz="1500" dirty="0" smtClean="0">
              <a:sym typeface="Wingdings"/>
            </a:endParaRPr>
          </a:p>
          <a:p>
            <a:endParaRPr lang="fr-FR" sz="500" dirty="0">
              <a:sym typeface="Wingdings"/>
            </a:endParaRPr>
          </a:p>
          <a:p>
            <a:r>
              <a:rPr lang="fr-FR" sz="1500" dirty="0" smtClean="0">
                <a:sym typeface="Wingdings"/>
              </a:rPr>
              <a:t> </a:t>
            </a:r>
            <a:r>
              <a:rPr lang="fr-FR" sz="1500" b="1" dirty="0" smtClean="0">
                <a:sym typeface="Wingdings"/>
              </a:rPr>
              <a:t>16 centres </a:t>
            </a:r>
            <a:r>
              <a:rPr lang="fr-FR" sz="1500" b="1" dirty="0">
                <a:sym typeface="Wingdings"/>
              </a:rPr>
              <a:t>de santé polyvalents </a:t>
            </a:r>
            <a:r>
              <a:rPr lang="fr-FR" sz="1500" dirty="0">
                <a:sym typeface="Wingdings"/>
              </a:rPr>
              <a:t>: </a:t>
            </a:r>
            <a:r>
              <a:rPr lang="fr-FR" sz="1500" dirty="0" smtClean="0">
                <a:sym typeface="Wingdings"/>
              </a:rPr>
              <a:t>6 à Marseille, 2 à Gardanne, un à Miramas, Port-de-Bouc, Port St Louis-du-Rhône, Aix-en-Provence, Berre, La Ciotat, Marignane, Martigues</a:t>
            </a:r>
          </a:p>
          <a:p>
            <a:endParaRPr lang="fr-FR" sz="500" dirty="0" smtClean="0">
              <a:sym typeface="Wingdings"/>
            </a:endParaRPr>
          </a:p>
          <a:p>
            <a:r>
              <a:rPr lang="fr-FR" sz="1500" dirty="0" smtClean="0">
                <a:sym typeface="Wingdings"/>
              </a:rPr>
              <a:t> </a:t>
            </a:r>
            <a:r>
              <a:rPr lang="fr-FR" sz="1500" b="1" dirty="0" smtClean="0">
                <a:sym typeface="Wingdings"/>
              </a:rPr>
              <a:t>45 centres </a:t>
            </a:r>
            <a:r>
              <a:rPr lang="fr-FR" sz="1500" b="1" dirty="0">
                <a:sym typeface="Wingdings"/>
              </a:rPr>
              <a:t>de santé dentaires </a:t>
            </a:r>
            <a:r>
              <a:rPr lang="fr-FR" sz="1500" dirty="0">
                <a:sym typeface="Wingdings"/>
              </a:rPr>
              <a:t>: </a:t>
            </a:r>
            <a:r>
              <a:rPr lang="fr-FR" sz="1500" dirty="0" smtClean="0">
                <a:sym typeface="Wingdings"/>
              </a:rPr>
              <a:t>26 </a:t>
            </a:r>
            <a:r>
              <a:rPr lang="fr-FR" sz="1500" dirty="0">
                <a:sym typeface="Wingdings"/>
              </a:rPr>
              <a:t>à </a:t>
            </a:r>
            <a:r>
              <a:rPr lang="fr-FR" sz="1500" dirty="0" smtClean="0">
                <a:sym typeface="Wingdings"/>
              </a:rPr>
              <a:t>Marseille, 6 </a:t>
            </a:r>
            <a:r>
              <a:rPr lang="fr-FR" sz="1500" dirty="0">
                <a:sym typeface="Wingdings"/>
              </a:rPr>
              <a:t>à </a:t>
            </a:r>
            <a:r>
              <a:rPr lang="fr-FR" sz="1500" dirty="0" smtClean="0">
                <a:sym typeface="Wingdings"/>
              </a:rPr>
              <a:t>Aix-en-Provence, 3 à Aubagne, 3 à Vitrolles, 2 à Salon-de-Provence, un à Berre, Arles, Gardanne, Istres, Marignane </a:t>
            </a:r>
          </a:p>
          <a:p>
            <a:endParaRPr lang="fr-FR" sz="500" dirty="0">
              <a:sym typeface="Wingdings"/>
            </a:endParaRPr>
          </a:p>
          <a:p>
            <a:r>
              <a:rPr lang="fr-FR" sz="1500" dirty="0" smtClean="0">
                <a:sym typeface="Wingdings"/>
              </a:rPr>
              <a:t> </a:t>
            </a:r>
            <a:r>
              <a:rPr lang="fr-FR" sz="1500" b="1" dirty="0" smtClean="0">
                <a:sym typeface="Wingdings"/>
              </a:rPr>
              <a:t>1 </a:t>
            </a:r>
            <a:r>
              <a:rPr lang="fr-FR" sz="1500" dirty="0" smtClean="0">
                <a:sym typeface="Wingdings"/>
              </a:rPr>
              <a:t>c</a:t>
            </a:r>
            <a:r>
              <a:rPr lang="fr-FR" sz="1500" b="1" dirty="0" smtClean="0">
                <a:sym typeface="Wingdings"/>
              </a:rPr>
              <a:t>entre </a:t>
            </a:r>
            <a:r>
              <a:rPr lang="fr-FR" sz="1500" b="1" dirty="0">
                <a:sym typeface="Wingdings"/>
              </a:rPr>
              <a:t>de santé infirmiers </a:t>
            </a:r>
            <a:r>
              <a:rPr lang="fr-FR" sz="1500" dirty="0" smtClean="0">
                <a:sym typeface="Wingdings"/>
              </a:rPr>
              <a:t>à </a:t>
            </a:r>
            <a:r>
              <a:rPr lang="fr-FR" sz="1500" dirty="0">
                <a:sym typeface="Wingdings"/>
              </a:rPr>
              <a:t>Aubagne</a:t>
            </a:r>
          </a:p>
          <a:p>
            <a:endParaRPr lang="fr-FR" sz="1500" dirty="0" smtClean="0">
              <a:sym typeface="Wingding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10</a:t>
            </a:fld>
            <a:endParaRPr lang="fr-FR">
              <a:solidFill>
                <a:srgbClr val="03A9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66726" y="2295526"/>
            <a:ext cx="7934324" cy="2197388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05BA8"/>
                </a:solidFill>
              </a:rPr>
              <a:t>UN SYSTÈME DE SANTÉ EN PLEINE MUTATION</a:t>
            </a:r>
            <a:endParaRPr lang="fr-FR" dirty="0">
              <a:solidFill>
                <a:srgbClr val="005B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41540" y="1972267"/>
            <a:ext cx="8635041" cy="4463042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/>
              <a:buChar char="Ø"/>
            </a:pPr>
            <a:r>
              <a:rPr lang="fr-FR" dirty="0" smtClean="0">
                <a:sym typeface="Wingdings"/>
              </a:rPr>
              <a:t>Le vieillissement </a:t>
            </a:r>
            <a:r>
              <a:rPr lang="fr-FR" dirty="0">
                <a:sym typeface="Wingdings"/>
              </a:rPr>
              <a:t>de la population et </a:t>
            </a:r>
            <a:r>
              <a:rPr lang="fr-FR" dirty="0" smtClean="0">
                <a:sym typeface="Wingdings"/>
              </a:rPr>
              <a:t>le développement de </a:t>
            </a:r>
            <a:r>
              <a:rPr lang="fr-FR" dirty="0">
                <a:sym typeface="Wingdings"/>
              </a:rPr>
              <a:t>pathologies chroniques </a:t>
            </a:r>
            <a:r>
              <a:rPr lang="fr-FR" dirty="0" smtClean="0">
                <a:sym typeface="Wingdings"/>
              </a:rPr>
              <a:t>: </a:t>
            </a:r>
            <a:endParaRPr lang="fr-FR" dirty="0">
              <a:sym typeface="Wingdings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ym typeface="Wingdings"/>
              </a:rPr>
              <a:t>	</a:t>
            </a:r>
          </a:p>
          <a:p>
            <a:pPr>
              <a:spcBef>
                <a:spcPts val="0"/>
              </a:spcBef>
            </a:pPr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 </a:t>
            </a:r>
            <a:r>
              <a:rPr lang="fr-FR" sz="1500" dirty="0" smtClean="0">
                <a:sym typeface="Wingdings"/>
              </a:rPr>
              <a:t>en 2050, un habitant sur trois serait âgé de 60 ans ou plus, contre un sur cinq en 2005, 	</a:t>
            </a:r>
            <a:r>
              <a:rPr lang="fr-FR" sz="1500" dirty="0" smtClean="0"/>
              <a:t>soit une hausse de près de 80 % en 45 ans </a:t>
            </a:r>
            <a:r>
              <a:rPr lang="fr-FR" sz="1200" dirty="0" smtClean="0"/>
              <a:t>(projections INSEE)</a:t>
            </a:r>
          </a:p>
          <a:p>
            <a:r>
              <a:rPr lang="fr-FR" sz="1500" dirty="0" smtClean="0"/>
              <a:t>	</a:t>
            </a:r>
            <a:r>
              <a:rPr lang="fr-FR" sz="1500" dirty="0" smtClean="0">
                <a:sym typeface="Wingdings"/>
              </a:rPr>
              <a:t> </a:t>
            </a:r>
            <a:r>
              <a:rPr lang="fr-FR" sz="1500" dirty="0" smtClean="0"/>
              <a:t>en 2017</a:t>
            </a:r>
            <a:r>
              <a:rPr lang="fr-FR" sz="1500" dirty="0"/>
              <a:t>, </a:t>
            </a:r>
            <a:r>
              <a:rPr lang="fr-FR" sz="1500" dirty="0" smtClean="0"/>
              <a:t>10.7 </a:t>
            </a:r>
            <a:r>
              <a:rPr lang="fr-FR" sz="1500" dirty="0"/>
              <a:t>millions de personnes affiliées au régime général bénéficient </a:t>
            </a:r>
            <a:r>
              <a:rPr lang="fr-FR" sz="1500" dirty="0" smtClean="0"/>
              <a:t>d’une 	affection </a:t>
            </a:r>
            <a:r>
              <a:rPr lang="fr-FR" sz="1500" dirty="0"/>
              <a:t>de longue durée </a:t>
            </a:r>
            <a:r>
              <a:rPr lang="fr-FR" sz="1500" dirty="0" smtClean="0"/>
              <a:t>(</a:t>
            </a:r>
            <a:r>
              <a:rPr lang="fr-FR" sz="1500" dirty="0"/>
              <a:t>diabète, maladies respiratoires, maladies </a:t>
            </a:r>
            <a:r>
              <a:rPr lang="fr-FR" sz="1500" dirty="0" smtClean="0"/>
              <a:t>	cardiovasculaires</a:t>
            </a:r>
            <a:r>
              <a:rPr lang="fr-FR" sz="1500" dirty="0"/>
              <a:t>, cancer</a:t>
            </a:r>
            <a:r>
              <a:rPr lang="fr-FR" sz="1500" dirty="0" smtClean="0"/>
              <a:t>…), soit 17% </a:t>
            </a:r>
            <a:r>
              <a:rPr lang="fr-FR" sz="1500" dirty="0"/>
              <a:t>des </a:t>
            </a:r>
            <a:r>
              <a:rPr lang="fr-FR" sz="1500" dirty="0" smtClean="0"/>
              <a:t>assurés. En 2008, elles étaient </a:t>
            </a:r>
            <a:r>
              <a:rPr lang="fr-FR" sz="1400" dirty="0" smtClean="0"/>
              <a:t>8.3 millions, soit 	une progression de près de 30%</a:t>
            </a:r>
            <a:endParaRPr lang="fr-FR" sz="1500" dirty="0" smtClean="0"/>
          </a:p>
          <a:p>
            <a:endParaRPr lang="fr-FR" sz="500" dirty="0">
              <a:sym typeface="Wingdings"/>
            </a:endParaRPr>
          </a:p>
          <a:p>
            <a:pPr marL="285750" indent="-285750">
              <a:buFont typeface="Wingdings"/>
              <a:buChar char="Ø"/>
            </a:pPr>
            <a:r>
              <a:rPr lang="fr-FR" dirty="0" smtClean="0">
                <a:sym typeface="Wingdings"/>
              </a:rPr>
              <a:t>Des inégalités d’accès aux soins, qu’elle soient de nature financière ou territoriale</a:t>
            </a:r>
          </a:p>
          <a:p>
            <a:endParaRPr lang="fr-FR" sz="500" dirty="0">
              <a:sym typeface="Wingdings"/>
            </a:endParaRPr>
          </a:p>
          <a:p>
            <a:pPr marL="285750" indent="-285750">
              <a:buFont typeface="Wingdings"/>
              <a:buChar char="Ø"/>
            </a:pPr>
            <a:r>
              <a:rPr lang="fr-FR" dirty="0" smtClean="0">
                <a:sym typeface="Wingdings"/>
              </a:rPr>
              <a:t>L’ évolution naturelle des dépenses de santé atteint </a:t>
            </a:r>
            <a:r>
              <a:rPr lang="fr-FR" dirty="0">
                <a:sym typeface="Wingdings"/>
              </a:rPr>
              <a:t>en France </a:t>
            </a:r>
            <a:r>
              <a:rPr lang="fr-FR" dirty="0" smtClean="0">
                <a:sym typeface="Wingdings"/>
              </a:rPr>
              <a:t>un rythme annuel proche de 4% alors que notre capacité à respecter l’équilibre financier conduit à devoir respecter un Objectif National des Dépenses d’Assurance Maladie (ONDAM) fixé chaque année autour de 2%</a:t>
            </a:r>
          </a:p>
          <a:p>
            <a:endParaRPr lang="fr-FR" sz="500" dirty="0">
              <a:sym typeface="Wingdings"/>
            </a:endParaRPr>
          </a:p>
          <a:p>
            <a:endParaRPr lang="fr-FR" dirty="0">
              <a:sym typeface="Wingdings"/>
            </a:endParaRPr>
          </a:p>
          <a:p>
            <a:pPr marL="285750" indent="-285750">
              <a:buFont typeface="Wingdings"/>
              <a:buChar char="Ø"/>
            </a:pPr>
            <a:endParaRPr lang="fr-FR" dirty="0" smtClean="0">
              <a:sym typeface="Wingdings"/>
            </a:endParaRPr>
          </a:p>
          <a:p>
            <a:pPr marL="285750" indent="-285750">
              <a:buFont typeface="Wingdings"/>
              <a:buChar char="Ø"/>
            </a:pP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12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15397" y="354443"/>
            <a:ext cx="6547452" cy="1155180"/>
          </a:xfrm>
        </p:spPr>
        <p:txBody>
          <a:bodyPr anchor="ctr" anchorCtr="0"/>
          <a:lstStyle/>
          <a:p>
            <a:r>
              <a:rPr lang="fr-FR" sz="2700" dirty="0" smtClean="0">
                <a:solidFill>
                  <a:srgbClr val="005BA8"/>
                </a:solidFill>
              </a:rPr>
              <a:t>Un système de santé performant mais qui doit s’adapter pour répondre à de nombreux défis</a:t>
            </a:r>
            <a:endParaRPr lang="fr-FR" sz="2700" dirty="0">
              <a:solidFill>
                <a:srgbClr val="005B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47651" y="1495425"/>
            <a:ext cx="8266210" cy="4681538"/>
          </a:xfrm>
        </p:spPr>
        <p:txBody>
          <a:bodyPr>
            <a:normAutofit/>
          </a:bodyPr>
          <a:lstStyle/>
          <a:p>
            <a:endParaRPr lang="fr-FR" b="1" dirty="0" smtClean="0">
              <a:solidFill>
                <a:schemeClr val="bg2"/>
              </a:solidFill>
              <a:sym typeface="Wingdings"/>
            </a:endParaRPr>
          </a:p>
          <a:p>
            <a:pPr marL="285750" indent="-285750">
              <a:buFont typeface="Wingdings"/>
              <a:buChar char="Ø"/>
            </a:pPr>
            <a:endParaRPr lang="fr-FR" b="1" dirty="0" smtClean="0">
              <a:sym typeface="Wingdings"/>
            </a:endParaRPr>
          </a:p>
          <a:p>
            <a:pPr marL="285750" indent="-285750">
              <a:buFont typeface="Wingdings"/>
              <a:buChar char="Ø"/>
            </a:pP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13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99733" y="199175"/>
            <a:ext cx="6909764" cy="1032247"/>
          </a:xfrm>
        </p:spPr>
        <p:txBody>
          <a:bodyPr anchor="ctr" anchorCtr="0"/>
          <a:lstStyle/>
          <a:p>
            <a:r>
              <a:rPr lang="fr-FR" sz="2600" dirty="0">
                <a:solidFill>
                  <a:srgbClr val="005BA8"/>
                </a:solidFill>
              </a:rPr>
              <a:t>Des évolutions structurelles majeures pour répondre à ces enjeux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72529" y="3217654"/>
            <a:ext cx="2639682" cy="1492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sym typeface="Wingdings"/>
              </a:rPr>
              <a:t>Favoriser l’accès aux soins dans les territoires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190445" y="4860639"/>
            <a:ext cx="2886255" cy="14884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sym typeface="Wingdings"/>
              </a:rPr>
              <a:t>Développer la prévention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891177" y="4827034"/>
            <a:ext cx="3165895" cy="152200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sym typeface="Wingdings"/>
              </a:rPr>
              <a:t>Lutter contre le renoncement financier aux soins à tous les âges de la vie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12211" y="1495425"/>
            <a:ext cx="3442846" cy="14799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b="1" dirty="0" smtClean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>
              <a:solidFill>
                <a:schemeClr val="tx1"/>
              </a:solidFill>
              <a:sym typeface="Wingdings"/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  <a:sym typeface="Wingdings"/>
              </a:rPr>
              <a:t>Proposer un système de santé davantage tourné vers le parcours du patient, la coordination des acteurs, la qualité des soins et la pertinence des actes</a:t>
            </a:r>
          </a:p>
          <a:p>
            <a:pPr algn="ctr"/>
            <a:endParaRPr lang="fr-FR" sz="1400" b="1" dirty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  <a:sym typeface="Wingdings"/>
            </a:endParaRPr>
          </a:p>
          <a:p>
            <a:pPr algn="ctr"/>
            <a:endParaRPr lang="fr-FR" sz="1400" b="1" dirty="0">
              <a:solidFill>
                <a:schemeClr val="tx1"/>
              </a:solidFill>
              <a:sym typeface="Wingdings"/>
            </a:endParaRPr>
          </a:p>
          <a:p>
            <a:pPr algn="ctr"/>
            <a:r>
              <a:rPr lang="fr-FR" sz="2000" dirty="0" err="1" smtClean="0"/>
              <a:t>Propôser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088257" y="3217654"/>
            <a:ext cx="2985728" cy="14923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sym typeface="Wingdings"/>
              </a:rPr>
              <a:t>Accompagner les innovations organisationnelles et l’évolution des modes de rémunération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255056" y="3217653"/>
            <a:ext cx="2687675" cy="14923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sym typeface="Wingdings"/>
              </a:rPr>
              <a:t>Accélérer la transition numérique du système de santé</a:t>
            </a:r>
          </a:p>
        </p:txBody>
      </p:sp>
    </p:spTree>
    <p:extLst>
      <p:ext uri="{BB962C8B-B14F-4D97-AF65-F5344CB8AC3E}">
        <p14:creationId xmlns:p14="http://schemas.microsoft.com/office/powerpoint/2010/main" val="926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7676" y="2570312"/>
            <a:ext cx="7934324" cy="1692563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005BA8"/>
                </a:solidFill>
              </a:rPr>
              <a:t/>
            </a:r>
            <a:br>
              <a:rPr lang="fr-FR" dirty="0" smtClean="0">
                <a:solidFill>
                  <a:srgbClr val="005BA8"/>
                </a:solidFill>
              </a:rPr>
            </a:br>
            <a:r>
              <a:rPr lang="fr-FR" dirty="0" smtClean="0">
                <a:solidFill>
                  <a:srgbClr val="005BA8"/>
                </a:solidFill>
              </a:rPr>
              <a:t>DES DISPOSITIFS POUR FACILITER L’ACCES AUX SOINS DANS LES TERRITOIRES</a:t>
            </a:r>
            <a:br>
              <a:rPr lang="fr-FR" dirty="0" smtClean="0">
                <a:solidFill>
                  <a:srgbClr val="005BA8"/>
                </a:solidFill>
              </a:rPr>
            </a:br>
            <a:endParaRPr lang="fr-FR" dirty="0">
              <a:solidFill>
                <a:srgbClr val="005B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8414" y="1468187"/>
            <a:ext cx="8744318" cy="5251790"/>
          </a:xfrm>
        </p:spPr>
        <p:txBody>
          <a:bodyPr>
            <a:normAutofit/>
          </a:bodyPr>
          <a:lstStyle/>
          <a:p>
            <a:pPr marL="0" lvl="5" indent="0">
              <a:spcBef>
                <a:spcPts val="1000"/>
              </a:spcBef>
              <a:buNone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Attribution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de nouvelles aides conventionnelles incitatives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afin de soutenir l’offre de soins dans les zones sous denses </a:t>
            </a:r>
          </a:p>
          <a:p>
            <a:r>
              <a:rPr lang="fr-FR" sz="1500" dirty="0"/>
              <a:t>Pour les médecins, mise en place de 4 nouveaux contrats :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400" dirty="0"/>
              <a:t>contrat </a:t>
            </a:r>
            <a:r>
              <a:rPr lang="fr-FR" sz="1400" dirty="0" smtClean="0"/>
              <a:t>d’aide à l’installation 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400" dirty="0" smtClean="0"/>
              <a:t>contrat de stabilisation et coordination pour les médecins déjà installés en zone </a:t>
            </a:r>
            <a:r>
              <a:rPr lang="fr-FR" sz="1400" dirty="0" err="1" smtClean="0"/>
              <a:t>sous-dotée</a:t>
            </a:r>
            <a:r>
              <a:rPr lang="fr-FR" sz="1400" dirty="0" smtClean="0"/>
              <a:t> et impliqués dans une démarche d’exercice coordonné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400" dirty="0" smtClean="0"/>
              <a:t>contrat de transition aux médecins de 60 ans et + qui préparent </a:t>
            </a:r>
            <a:r>
              <a:rPr lang="fr-FR" sz="1400" dirty="0"/>
              <a:t>leur cessation d’activité et </a:t>
            </a:r>
            <a:r>
              <a:rPr lang="fr-FR" sz="1400" dirty="0" smtClean="0"/>
              <a:t>s’engagent  </a:t>
            </a:r>
            <a:r>
              <a:rPr lang="fr-FR" sz="1400" dirty="0"/>
              <a:t>à </a:t>
            </a:r>
            <a:r>
              <a:rPr lang="fr-FR" sz="1400" dirty="0" smtClean="0"/>
              <a:t>aider un confrère de - 50 ans à s’installer en libéral dans leur cabinet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400" dirty="0"/>
              <a:t>contrat </a:t>
            </a:r>
            <a:r>
              <a:rPr lang="fr-FR" sz="1400" dirty="0" smtClean="0"/>
              <a:t>de solidarité territoriale à </a:t>
            </a:r>
            <a:r>
              <a:rPr lang="fr-FR" sz="1400" dirty="0"/>
              <a:t>destination des médecins installés </a:t>
            </a:r>
            <a:r>
              <a:rPr lang="fr-FR" sz="1400" dirty="0" smtClean="0"/>
              <a:t>hors zone </a:t>
            </a:r>
            <a:r>
              <a:rPr lang="fr-FR" sz="1400" dirty="0"/>
              <a:t>sous </a:t>
            </a:r>
            <a:r>
              <a:rPr lang="fr-FR" sz="1400" dirty="0" smtClean="0"/>
              <a:t>dotée </a:t>
            </a:r>
            <a:r>
              <a:rPr lang="fr-FR" sz="1400" dirty="0"/>
              <a:t>pour les inciter à réaliser des vacations en zones sous </a:t>
            </a:r>
            <a:r>
              <a:rPr lang="fr-FR" sz="1400" dirty="0" smtClean="0"/>
              <a:t>denses en soutien à des confrères installés dans ces zones</a:t>
            </a:r>
          </a:p>
          <a:p>
            <a:r>
              <a:rPr lang="fr-FR" sz="1400" i="1" dirty="0"/>
              <a:t>Dans les Bouches du Rhône, 3 zones d’intervention prioritaires éligibles aux aides conventionnelles  : Aigues Mortes, Beaucaire et Port Saint Louis du Rhône</a:t>
            </a:r>
          </a:p>
          <a:p>
            <a:pPr marL="285750" indent="-285750">
              <a:buFont typeface="Wingdings"/>
              <a:buChar char="Ø"/>
            </a:pPr>
            <a:r>
              <a:rPr lang="fr-FR" sz="1500" b="1" dirty="0" smtClean="0"/>
              <a:t>Facilitation </a:t>
            </a:r>
            <a:r>
              <a:rPr lang="fr-FR" sz="1500" b="1" dirty="0"/>
              <a:t>des démarches administratives :  </a:t>
            </a:r>
            <a:r>
              <a:rPr lang="fr-FR" sz="1500" dirty="0" smtClean="0"/>
              <a:t>création d’une </a:t>
            </a:r>
            <a:r>
              <a:rPr lang="fr-FR" sz="1500" dirty="0"/>
              <a:t>plate-forme </a:t>
            </a:r>
            <a:r>
              <a:rPr lang="fr-FR" sz="1500" dirty="0" smtClean="0"/>
              <a:t>regroupant des compétences à la fois médicales et administratives (PFS-PS) qui permet une approche personnalisée de l’accompagnement des professionnels de santé</a:t>
            </a:r>
            <a:endParaRPr lang="fr-FR" sz="1500" dirty="0"/>
          </a:p>
          <a:p>
            <a:pPr marL="285750" indent="-285750">
              <a:buFont typeface="Wingdings"/>
              <a:buChar char="Ø"/>
            </a:pPr>
            <a:r>
              <a:rPr lang="fr-FR" sz="1500" b="1" dirty="0" smtClean="0"/>
              <a:t>Mise </a:t>
            </a:r>
            <a:r>
              <a:rPr lang="fr-FR" sz="1500" b="1" dirty="0"/>
              <a:t>en place du Guichet Unique </a:t>
            </a:r>
            <a:r>
              <a:rPr lang="fr-FR" sz="1500" dirty="0"/>
              <a:t>d’information et d’orientation pour informer les professionnels des aides en vigueur et faciliter les démarches </a:t>
            </a:r>
            <a:r>
              <a:rPr lang="fr-FR" sz="1500" dirty="0" smtClean="0"/>
              <a:t>d’installation</a:t>
            </a:r>
          </a:p>
          <a:p>
            <a:endParaRPr lang="fr-FR" sz="1500" dirty="0" smtClean="0"/>
          </a:p>
          <a:p>
            <a:endParaRPr lang="fr-FR" sz="1500" dirty="0"/>
          </a:p>
          <a:p>
            <a:endParaRPr lang="fr-FR" sz="1500" dirty="0" smtClean="0"/>
          </a:p>
          <a:p>
            <a:endParaRPr lang="fr-FR" sz="15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15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75769" y="259557"/>
            <a:ext cx="6587727" cy="898497"/>
          </a:xfrm>
        </p:spPr>
        <p:txBody>
          <a:bodyPr anchor="t" anchorCtr="0"/>
          <a:lstStyle/>
          <a:p>
            <a:r>
              <a:rPr lang="fr-FR" sz="2300" dirty="0">
                <a:solidFill>
                  <a:srgbClr val="005BA8"/>
                </a:solidFill>
              </a:rPr>
              <a:t>Faciliter l’installation des professionnels de santé, notamment dans les zones sous-denses</a:t>
            </a:r>
            <a:endParaRPr lang="fr-FR" sz="2300" dirty="0"/>
          </a:p>
        </p:txBody>
      </p:sp>
      <p:pic>
        <p:nvPicPr>
          <p:cNvPr id="5" name="Picture 2" descr="T:\ARMANDI-08820\REUNION PLAN TERRITORIAL D ACCES AUX SOINS\Capture 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53" y="5670606"/>
            <a:ext cx="2791450" cy="10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4485" y="1594267"/>
            <a:ext cx="8149787" cy="4548188"/>
          </a:xfrm>
        </p:spPr>
        <p:txBody>
          <a:bodyPr>
            <a:normAutofit/>
          </a:bodyPr>
          <a:lstStyle/>
          <a:p>
            <a:pPr marL="285750" indent="-285750">
              <a:buFont typeface="Wingdings"/>
              <a:buChar char="Ø"/>
            </a:pPr>
            <a:endParaRPr lang="fr-FR" sz="1500" b="1" dirty="0" smtClean="0"/>
          </a:p>
          <a:p>
            <a:pPr marL="285750" indent="-285750">
              <a:buFont typeface="Wingdings"/>
              <a:buChar char="Ø"/>
            </a:pPr>
            <a:r>
              <a:rPr lang="fr-FR" sz="1500" b="1" dirty="0" smtClean="0"/>
              <a:t>Mise </a:t>
            </a:r>
            <a:r>
              <a:rPr lang="fr-FR" sz="1500" b="1" dirty="0"/>
              <a:t>à disposition de l’outil </a:t>
            </a:r>
            <a:r>
              <a:rPr lang="fr-FR" sz="1500" b="1" dirty="0" smtClean="0"/>
              <a:t>cartographique REZONE</a:t>
            </a:r>
            <a:r>
              <a:rPr lang="fr-FR" sz="1500" dirty="0" smtClean="0"/>
              <a:t>, qui permet :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500" dirty="0" smtClean="0"/>
              <a:t>d’identifier </a:t>
            </a:r>
            <a:r>
              <a:rPr lang="fr-FR" sz="1500" dirty="0"/>
              <a:t>les Territoires Vie Santé (TVS) </a:t>
            </a:r>
            <a:r>
              <a:rPr lang="fr-FR" sz="1500" dirty="0" smtClean="0"/>
              <a:t>définis comme prioritaires, complémentaires ou neutres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localiser les structures et établissements de santé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présents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sur un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territoire (hôpitaux, EHPAD, centres de santé, maisons de santé….)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trouver les informations d’aides à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l’installation via des liens dans les rubriques dédiées (portails </a:t>
            </a:r>
            <a:r>
              <a:rPr lang="fr-F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ameli,fr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ARS, URSSAF)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simuler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un niveau financier d’aide avec une redirection vers le lien « installation en ligne 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présenter des chiffres clés sur les territoires (démographie des médecins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informations patients, activité des médecins….)</a:t>
            </a:r>
          </a:p>
          <a:p>
            <a:endParaRPr lang="fr-FR" sz="1400" i="1" dirty="0" smtClean="0"/>
          </a:p>
          <a:p>
            <a:r>
              <a:rPr lang="fr-FR" sz="1400" i="1" dirty="0" smtClean="0"/>
              <a:t>A </a:t>
            </a:r>
            <a:r>
              <a:rPr lang="fr-FR" sz="1400" i="1" dirty="0"/>
              <a:t>ce jour, l’outil REZONE n’est proposé qu’aux médecins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16</a:t>
            </a:fld>
            <a:endParaRPr lang="fr-FR">
              <a:solidFill>
                <a:srgbClr val="03A9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360" y="1825625"/>
            <a:ext cx="8242342" cy="4351338"/>
          </a:xfrm>
        </p:spPr>
        <p:txBody>
          <a:bodyPr>
            <a:normAutofit/>
          </a:bodyPr>
          <a:lstStyle/>
          <a:p>
            <a:endParaRPr lang="fr-FR" sz="1800" dirty="0" smtClean="0"/>
          </a:p>
          <a:p>
            <a:pPr lvl="4" indent="0"/>
            <a:endParaRPr lang="fr-FR" sz="2000" dirty="0"/>
          </a:p>
          <a:p>
            <a:pPr lvl="4" indent="0"/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17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347232" y="1955015"/>
            <a:ext cx="8503470" cy="4548188"/>
          </a:xfrm>
          <a:prstGeom prst="rect">
            <a:avLst/>
          </a:prstGeom>
        </p:spPr>
        <p:txBody>
          <a:bodyPr vert="horz" lIns="0" tIns="0" rIns="0" bIns="3600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73050" marR="0" indent="-2635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ppleSymbols" charset="0"/>
              <a:buChar char="⎯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44608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marR="0" indent="-1819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500" i="1" dirty="0" smtClean="0"/>
              <a:t>Indépendamment de la généralisation des </a:t>
            </a:r>
            <a:r>
              <a:rPr lang="fr-FR" sz="1500" i="1" dirty="0" err="1" smtClean="0"/>
              <a:t>téléservices</a:t>
            </a:r>
            <a:r>
              <a:rPr lang="fr-FR" sz="1500" i="1" dirty="0"/>
              <a:t> </a:t>
            </a:r>
            <a:r>
              <a:rPr lang="fr-FR" sz="1500" i="1" dirty="0" smtClean="0"/>
              <a:t>à l’ensemble des prescripteurs (déclaration de grossesse en ligne, prescription électronique de l’arrêt de travail, certificats médicaux AT-MP, prescription électronique de transport), l’Assurance Maladie s’appuie sur le déploiement de nouvelles technologies et de nouveaux outils qui vont modifier les modalités de prise en charge :</a:t>
            </a:r>
          </a:p>
          <a:p>
            <a:pPr algn="just"/>
            <a:endParaRPr lang="fr-FR" sz="800" i="1" dirty="0" smtClean="0"/>
          </a:p>
          <a:p>
            <a:pPr marL="285750" indent="-285750">
              <a:buFont typeface="Wingdings"/>
              <a:buChar char="Ø"/>
            </a:pPr>
            <a:r>
              <a:rPr lang="fr-FR" sz="1500" b="1" dirty="0" smtClean="0"/>
              <a:t>Le Dossier Médical Partagé </a:t>
            </a:r>
            <a:r>
              <a:rPr lang="fr-FR" sz="1500" dirty="0" smtClean="0"/>
              <a:t>(DMP) : outil central pour garantir la coordination des soins et la pertinence des parcours</a:t>
            </a:r>
          </a:p>
          <a:p>
            <a:endParaRPr lang="fr-FR" sz="800" dirty="0" smtClean="0"/>
          </a:p>
          <a:p>
            <a:pPr marL="285750" indent="-285750">
              <a:buFont typeface="Wingdings"/>
              <a:buChar char="Ø"/>
            </a:pPr>
            <a:r>
              <a:rPr lang="fr-FR" sz="1500" b="1" dirty="0"/>
              <a:t>L</a:t>
            </a:r>
            <a:r>
              <a:rPr lang="fr-FR" sz="1500" b="1" dirty="0" smtClean="0"/>
              <a:t>a prescription électronique : </a:t>
            </a:r>
            <a:r>
              <a:rPr lang="fr-FR" sz="1500" dirty="0" smtClean="0"/>
              <a:t>la e-prescription. La transmission dématérialisée des prescriptions permet d’éviter la falsification des ordonnances et facilite l’accès au document qui sera notamment consultable par les patients via le DMP</a:t>
            </a:r>
          </a:p>
          <a:p>
            <a:endParaRPr lang="fr-FR" sz="800" dirty="0" smtClean="0"/>
          </a:p>
          <a:p>
            <a:pPr marL="285750" indent="-285750">
              <a:buFont typeface="Wingdings"/>
              <a:buChar char="Ø"/>
            </a:pPr>
            <a:r>
              <a:rPr lang="fr-FR" sz="1500" b="1" dirty="0" smtClean="0"/>
              <a:t>La télémédecine :</a:t>
            </a:r>
            <a:r>
              <a:rPr lang="fr-FR" sz="1500" dirty="0"/>
              <a:t> </a:t>
            </a:r>
            <a:r>
              <a:rPr lang="fr-FR" sz="1500" dirty="0" smtClean="0"/>
              <a:t>création de deux </a:t>
            </a:r>
            <a:r>
              <a:rPr lang="fr-FR" sz="1500" dirty="0"/>
              <a:t>nouveaux actes </a:t>
            </a:r>
            <a:r>
              <a:rPr lang="fr-FR" sz="1500" dirty="0" smtClean="0"/>
              <a:t>pour répondre aux problématiques de distance et d’accessibilité des soins dans les territoires : la téléconsultation et la télé expertise</a:t>
            </a:r>
          </a:p>
          <a:p>
            <a:endParaRPr lang="fr-FR" sz="800" dirty="0" smtClean="0"/>
          </a:p>
          <a:p>
            <a:pPr marL="285750" indent="-285750">
              <a:buFont typeface="Wingdings"/>
              <a:buChar char="Ø"/>
            </a:pPr>
            <a:r>
              <a:rPr lang="fr-FR" sz="1500" b="1" dirty="0"/>
              <a:t>L</a:t>
            </a:r>
            <a:r>
              <a:rPr lang="fr-FR" sz="1500" b="1" dirty="0" smtClean="0"/>
              <a:t>a</a:t>
            </a:r>
            <a:r>
              <a:rPr lang="fr-FR" sz="1500" dirty="0" smtClean="0"/>
              <a:t> </a:t>
            </a:r>
            <a:r>
              <a:rPr lang="fr-FR" sz="1500" b="1" dirty="0" err="1" smtClean="0"/>
              <a:t>e-carte</a:t>
            </a:r>
            <a:r>
              <a:rPr lang="fr-FR" sz="1500" b="1" dirty="0" smtClean="0"/>
              <a:t> Vitale</a:t>
            </a:r>
            <a:r>
              <a:rPr lang="fr-FR" sz="1500" dirty="0"/>
              <a:t>:</a:t>
            </a:r>
            <a:r>
              <a:rPr lang="fr-FR" sz="1500" dirty="0" smtClean="0"/>
              <a:t> </a:t>
            </a:r>
            <a:r>
              <a:rPr lang="fr-FR" sz="1500" dirty="0"/>
              <a:t>solution sécurisée dématérialisée </a:t>
            </a:r>
            <a:r>
              <a:rPr lang="fr-FR" sz="1500" dirty="0" smtClean="0"/>
              <a:t>sur smartphone</a:t>
            </a:r>
          </a:p>
          <a:p>
            <a:pPr marL="285750" indent="-285750">
              <a:buFont typeface="Wingdings"/>
              <a:buChar char="Ø"/>
            </a:pPr>
            <a:endParaRPr lang="fr-FR" sz="1500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2489161" y="182293"/>
            <a:ext cx="6361541" cy="1354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2"/>
            <a:r>
              <a:rPr lang="fr-FR" sz="2800" b="1" kern="0" dirty="0" smtClean="0">
                <a:solidFill>
                  <a:srgbClr val="005BA8"/>
                </a:solidFill>
              </a:rPr>
              <a:t>ACCELERER LA TRANSITION NUMERIQUE DU SYSTÈME DE SANTE</a:t>
            </a:r>
            <a:endParaRPr lang="fr-FR" sz="2800" b="1" kern="0" dirty="0">
              <a:solidFill>
                <a:srgbClr val="005B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9990" y="4252804"/>
            <a:ext cx="8460712" cy="2035835"/>
          </a:xfrm>
        </p:spPr>
        <p:txBody>
          <a:bodyPr>
            <a:normAutofit/>
          </a:bodyPr>
          <a:lstStyle/>
          <a:p>
            <a:r>
              <a:rPr lang="fr-FR" sz="1500" b="1" i="1" dirty="0" smtClean="0"/>
              <a:t>Des rémunérations pérennes </a:t>
            </a:r>
            <a:r>
              <a:rPr lang="fr-FR" sz="1500" b="1" i="1" dirty="0"/>
              <a:t>pour les MSP et les </a:t>
            </a:r>
            <a:r>
              <a:rPr lang="fr-FR" sz="1500" b="1" i="1" dirty="0" smtClean="0"/>
              <a:t>CDS</a:t>
            </a:r>
            <a:endParaRPr lang="fr-FR" sz="1500" b="1" i="1" dirty="0"/>
          </a:p>
          <a:p>
            <a:r>
              <a:rPr lang="fr-FR" sz="1500" dirty="0" smtClean="0"/>
              <a:t>L’Accord Conventionnel Interprofessionnel </a:t>
            </a:r>
            <a:r>
              <a:rPr lang="fr-FR" sz="1500" dirty="0"/>
              <a:t>(ACI) des MSP et l’accord national des </a:t>
            </a:r>
            <a:r>
              <a:rPr lang="fr-FR" sz="1500" dirty="0" smtClean="0"/>
              <a:t>CDS valorisent </a:t>
            </a:r>
            <a:r>
              <a:rPr lang="fr-FR" sz="1500" dirty="0"/>
              <a:t>l’engagement de ces structures autour de trois axes :</a:t>
            </a:r>
          </a:p>
          <a:p>
            <a:pPr marL="542925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fr-FR" sz="1500" dirty="0"/>
              <a:t>amélioration de l’accès aux soins (amplitude </a:t>
            </a:r>
            <a:r>
              <a:rPr lang="fr-FR" sz="1500" dirty="0" smtClean="0"/>
              <a:t>horaires, diversité </a:t>
            </a:r>
            <a:r>
              <a:rPr lang="fr-FR" sz="1500" dirty="0"/>
              <a:t>de l’offre de soins </a:t>
            </a:r>
            <a:r>
              <a:rPr lang="fr-FR" sz="1500" dirty="0" smtClean="0"/>
              <a:t>…)</a:t>
            </a:r>
          </a:p>
          <a:p>
            <a:pPr marL="542925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fr-FR" sz="1500" dirty="0" smtClean="0"/>
              <a:t>travail </a:t>
            </a:r>
            <a:r>
              <a:rPr lang="fr-FR" sz="1500" dirty="0"/>
              <a:t>en équipe (réunions de concertation, protocoles pluri professionnels</a:t>
            </a:r>
            <a:r>
              <a:rPr lang="fr-FR" sz="1500" dirty="0" smtClean="0"/>
              <a:t>…)</a:t>
            </a:r>
          </a:p>
          <a:p>
            <a:pPr marL="542925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fr-FR" sz="1500" dirty="0" smtClean="0"/>
              <a:t>mise </a:t>
            </a:r>
            <a:r>
              <a:rPr lang="fr-FR" sz="1500" dirty="0"/>
              <a:t>en place d’un système d’information </a:t>
            </a:r>
            <a:r>
              <a:rPr lang="fr-FR" sz="1500" dirty="0" smtClean="0"/>
              <a:t>partagé</a:t>
            </a:r>
            <a:endParaRPr lang="fr-FR" sz="1500" dirty="0"/>
          </a:p>
          <a:p>
            <a:endParaRPr lang="fr-FR" sz="15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18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81191" y="198408"/>
            <a:ext cx="6361541" cy="1354347"/>
          </a:xfrm>
        </p:spPr>
        <p:txBody>
          <a:bodyPr anchor="ctr" anchorCtr="0"/>
          <a:lstStyle/>
          <a:p>
            <a:pPr lvl="2" indent="0"/>
            <a:r>
              <a:rPr lang="fr-FR" sz="2800" b="1" dirty="0" smtClean="0">
                <a:solidFill>
                  <a:srgbClr val="005BA8"/>
                </a:solidFill>
              </a:rPr>
              <a:t>Promouvoir et développer l’exercice coordonné</a:t>
            </a:r>
            <a:endParaRPr lang="fr-FR" sz="2800" b="1" dirty="0">
              <a:solidFill>
                <a:srgbClr val="005BA8"/>
              </a:solidFill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389990" y="1738886"/>
            <a:ext cx="8448583" cy="4722292"/>
          </a:xfrm>
          <a:prstGeom prst="rect">
            <a:avLst/>
          </a:prstGeom>
        </p:spPr>
        <p:txBody>
          <a:bodyPr vert="horz" lIns="0" tIns="0" rIns="0" bIns="3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73050" marR="0" indent="-2635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ppleSymbols" charset="0"/>
              <a:buChar char="⎯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44608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marR="0" indent="-1819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Différentes formes d’exercice coordonné :</a:t>
            </a:r>
          </a:p>
          <a:p>
            <a:r>
              <a:rPr lang="fr-FR" b="1" dirty="0" smtClean="0">
                <a:solidFill>
                  <a:srgbClr val="005BA8"/>
                </a:solidFill>
                <a:sym typeface="Wingdings"/>
              </a:rPr>
              <a:t> </a:t>
            </a:r>
            <a:r>
              <a:rPr lang="fr-FR" b="1" dirty="0" smtClean="0">
                <a:solidFill>
                  <a:srgbClr val="005BA8"/>
                </a:solidFill>
              </a:rPr>
              <a:t>La Maison de Santé Pluri professionnelle (MSP) </a:t>
            </a:r>
          </a:p>
          <a:p>
            <a:pPr marL="257175">
              <a:spcBef>
                <a:spcPts val="300"/>
              </a:spcBef>
            </a:pPr>
            <a:r>
              <a:rPr lang="fr-FR" sz="1500" dirty="0" smtClean="0"/>
              <a:t>Cette structure exerce des activités de 1er et éventuellement 2ème recours et participe à des actions de santé publique : prévention, éducation thérapeutique du patient.</a:t>
            </a:r>
          </a:p>
          <a:p>
            <a:pPr marL="257175">
              <a:spcBef>
                <a:spcPts val="300"/>
              </a:spcBef>
            </a:pPr>
            <a:r>
              <a:rPr lang="fr-FR" sz="1500" dirty="0" smtClean="0"/>
              <a:t>Elle est composée a minima de 2 médecins généralistes et d’un auxiliaire médical</a:t>
            </a:r>
          </a:p>
          <a:p>
            <a:pPr marL="257175">
              <a:spcBef>
                <a:spcPts val="300"/>
              </a:spcBef>
            </a:pPr>
            <a:endParaRPr lang="fr-FR" sz="1200" b="1" dirty="0" smtClean="0">
              <a:solidFill>
                <a:schemeClr val="bg2"/>
              </a:solidFill>
            </a:endParaRPr>
          </a:p>
          <a:p>
            <a:r>
              <a:rPr lang="fr-FR" b="1" dirty="0" smtClean="0">
                <a:solidFill>
                  <a:schemeClr val="bg2"/>
                </a:solidFill>
                <a:sym typeface="Wingdings"/>
              </a:rPr>
              <a:t> </a:t>
            </a:r>
            <a:r>
              <a:rPr lang="fr-FR" b="1" dirty="0" smtClean="0">
                <a:solidFill>
                  <a:schemeClr val="bg2"/>
                </a:solidFill>
              </a:rPr>
              <a:t>Le Centre de Santé (CDS) </a:t>
            </a:r>
          </a:p>
          <a:p>
            <a:pPr marL="257175">
              <a:spcBef>
                <a:spcPts val="300"/>
              </a:spcBef>
            </a:pPr>
            <a:r>
              <a:rPr lang="fr-FR" sz="1500" dirty="0" smtClean="0"/>
              <a:t>Structure sanitaire de proximité dispensant principalement des soins de premier recours et, le cas échéant, de second recours : activités de prévention, de soins et de diagnostic </a:t>
            </a:r>
          </a:p>
          <a:p>
            <a:pPr marL="257175">
              <a:spcBef>
                <a:spcPts val="300"/>
              </a:spcBef>
            </a:pPr>
            <a:endParaRPr lang="fr-FR" sz="1200" dirty="0" smtClean="0"/>
          </a:p>
          <a:p>
            <a:pPr marL="257175">
              <a:spcBef>
                <a:spcPts val="300"/>
              </a:spcBef>
            </a:pP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777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19</a:t>
            </a:fld>
            <a:endParaRPr lang="fr-FR" dirty="0">
              <a:solidFill>
                <a:srgbClr val="03A9D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84409" y="283917"/>
            <a:ext cx="6418582" cy="1017114"/>
          </a:xfrm>
        </p:spPr>
        <p:txBody>
          <a:bodyPr anchor="ctr" anchorCtr="0"/>
          <a:lstStyle/>
          <a:p>
            <a:r>
              <a:rPr lang="fr-FR" sz="2000" dirty="0" smtClean="0">
                <a:solidFill>
                  <a:srgbClr val="005BA8"/>
                </a:solidFill>
              </a:rPr>
              <a:t>Bilan des adhésions à l’ACI au 31 décembre 2018</a:t>
            </a:r>
            <a:endParaRPr lang="fr-FR" sz="2000" dirty="0">
              <a:solidFill>
                <a:srgbClr val="005BA8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43705"/>
              </p:ext>
            </p:extLst>
          </p:nvPr>
        </p:nvGraphicFramePr>
        <p:xfrm>
          <a:off x="1666211" y="1637381"/>
          <a:ext cx="5081421" cy="2418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496"/>
                <a:gridCol w="2237944"/>
                <a:gridCol w="1552981"/>
              </a:tblGrid>
              <a:tr h="4767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Département</a:t>
                      </a:r>
                      <a:endParaRPr lang="fr-F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structures labellisées</a:t>
                      </a:r>
                      <a:endParaRPr lang="fr-F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Nombres de contrats ACI signés</a:t>
                      </a:r>
                      <a:endParaRPr lang="fr-F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40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2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5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846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3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fr-F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fr-F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fr-FR" sz="14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93020" y="4440640"/>
            <a:ext cx="82434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PACA, 19 MSP sur 41 ont signé l’ACI, soit 46 %</a:t>
            </a:r>
          </a:p>
          <a:p>
            <a:pPr algn="just"/>
            <a:endParaRPr lang="fr-F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les Bouches du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Rhône, 4 MSP sont signataires de l’ACI :</a:t>
            </a:r>
          </a:p>
          <a:p>
            <a:pPr marL="903288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MSP Allauch</a:t>
            </a:r>
          </a:p>
          <a:p>
            <a:pPr marL="903288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MSP Miramas </a:t>
            </a:r>
          </a:p>
          <a:p>
            <a:pPr marL="903288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MSP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Sénas - Sénas</a:t>
            </a:r>
          </a:p>
          <a:p>
            <a:pPr marL="903288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MSP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Aix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Beisson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(Aix-en-Provence)</a:t>
            </a:r>
          </a:p>
          <a:p>
            <a:pPr marL="617538" algn="just"/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0272" y="6032231"/>
            <a:ext cx="8514802" cy="6038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niveau national, sur les 1 400 structures labellisées, 686 sont signataires de l’ACI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soit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r-FR" sz="1500" dirty="0" smtClean="0"/>
          </a:p>
        </p:txBody>
      </p:sp>
    </p:spTree>
    <p:extLst>
      <p:ext uri="{BB962C8B-B14F-4D97-AF65-F5344CB8AC3E}">
        <p14:creationId xmlns:p14="http://schemas.microsoft.com/office/powerpoint/2010/main" val="7004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2913" y="1631950"/>
            <a:ext cx="8614569" cy="4351338"/>
          </a:xfrm>
        </p:spPr>
        <p:txBody>
          <a:bodyPr>
            <a:noAutofit/>
          </a:bodyPr>
          <a:lstStyle/>
          <a:p>
            <a:r>
              <a:rPr lang="fr-FR" sz="2200" b="1" dirty="0" smtClean="0">
                <a:solidFill>
                  <a:srgbClr val="005BA8"/>
                </a:solidFill>
              </a:rPr>
              <a:t>I - L’offre </a:t>
            </a:r>
            <a:r>
              <a:rPr lang="fr-FR" sz="2200" b="1" dirty="0">
                <a:solidFill>
                  <a:srgbClr val="005BA8"/>
                </a:solidFill>
              </a:rPr>
              <a:t>de soins dans le département des Bouches-du-Rhône</a:t>
            </a:r>
            <a:endParaRPr lang="fr-FR" sz="2200" b="1" dirty="0" smtClean="0">
              <a:solidFill>
                <a:srgbClr val="005BA8"/>
              </a:solidFill>
            </a:endParaRPr>
          </a:p>
          <a:p>
            <a:endParaRPr lang="fr-FR" sz="2000" b="1" dirty="0" smtClean="0">
              <a:solidFill>
                <a:srgbClr val="005BA8"/>
              </a:solidFill>
            </a:endParaRPr>
          </a:p>
          <a:p>
            <a:r>
              <a:rPr lang="fr-FR" sz="2200" b="1" dirty="0" smtClean="0">
                <a:solidFill>
                  <a:srgbClr val="005BA8"/>
                </a:solidFill>
              </a:rPr>
              <a:t>II - Un système de santé en pleine mutation</a:t>
            </a:r>
          </a:p>
          <a:p>
            <a:pPr marL="558800" lvl="2" indent="-285750">
              <a:buFontTx/>
              <a:buChar char="-"/>
            </a:pPr>
            <a:r>
              <a:rPr lang="fr-FR" sz="1600" dirty="0">
                <a:solidFill>
                  <a:srgbClr val="005BA8"/>
                </a:solidFill>
              </a:rPr>
              <a:t>Un système de santé performant qui doit répondre à de nombreux </a:t>
            </a:r>
            <a:r>
              <a:rPr lang="fr-FR" sz="1600" dirty="0" smtClean="0">
                <a:solidFill>
                  <a:srgbClr val="005BA8"/>
                </a:solidFill>
              </a:rPr>
              <a:t>défis</a:t>
            </a:r>
          </a:p>
          <a:p>
            <a:pPr marL="558800" lvl="2" indent="-285750">
              <a:buFontTx/>
              <a:buChar char="-"/>
            </a:pPr>
            <a:r>
              <a:rPr lang="fr-FR" sz="1600" dirty="0" smtClean="0">
                <a:solidFill>
                  <a:srgbClr val="005BA8"/>
                </a:solidFill>
              </a:rPr>
              <a:t>Des évolutions structurelles majeures pour </a:t>
            </a:r>
            <a:r>
              <a:rPr lang="fr-FR" sz="1600" dirty="0">
                <a:solidFill>
                  <a:srgbClr val="005BA8"/>
                </a:solidFill>
              </a:rPr>
              <a:t>répondre à ces </a:t>
            </a:r>
            <a:r>
              <a:rPr lang="fr-FR" sz="1600" dirty="0" smtClean="0">
                <a:solidFill>
                  <a:srgbClr val="005BA8"/>
                </a:solidFill>
              </a:rPr>
              <a:t>enjeux</a:t>
            </a:r>
          </a:p>
          <a:p>
            <a:endParaRPr lang="fr-FR" b="1" dirty="0" smtClean="0">
              <a:solidFill>
                <a:srgbClr val="005BA8"/>
              </a:solidFill>
            </a:endParaRPr>
          </a:p>
          <a:p>
            <a:r>
              <a:rPr lang="fr-FR" sz="2200" b="1" dirty="0" smtClean="0">
                <a:solidFill>
                  <a:srgbClr val="005BA8"/>
                </a:solidFill>
              </a:rPr>
              <a:t>III – Des dispositifs pour favoriser l’accès aux soins dans les territoires de santé</a:t>
            </a:r>
          </a:p>
          <a:p>
            <a:pPr marL="558800" lvl="2" indent="-285750">
              <a:buFont typeface="Arial" panose="020B0604020202020204" pitchFamily="34" charset="0"/>
              <a:buChar char="−"/>
            </a:pPr>
            <a:r>
              <a:rPr lang="fr-FR" sz="1600" dirty="0" smtClean="0">
                <a:solidFill>
                  <a:srgbClr val="005BA8"/>
                </a:solidFill>
              </a:rPr>
              <a:t>Faciliter l’installation des professionnels de santé</a:t>
            </a:r>
          </a:p>
          <a:p>
            <a:pPr marL="558800" lvl="2" indent="-285750">
              <a:buFontTx/>
              <a:buChar char="-"/>
            </a:pPr>
            <a:r>
              <a:rPr lang="fr-FR" sz="1600" dirty="0" smtClean="0">
                <a:solidFill>
                  <a:srgbClr val="005BA8"/>
                </a:solidFill>
              </a:rPr>
              <a:t>Accélérer la transition numérique du système de soins</a:t>
            </a:r>
          </a:p>
          <a:p>
            <a:pPr marL="558800" lvl="2" indent="-285750">
              <a:buFontTx/>
              <a:buChar char="-"/>
            </a:pPr>
            <a:r>
              <a:rPr lang="fr-FR" sz="1600" dirty="0" smtClean="0">
                <a:solidFill>
                  <a:srgbClr val="005BA8"/>
                </a:solidFill>
              </a:rPr>
              <a:t>Promouvoir et développer l’exercice coordonné</a:t>
            </a:r>
          </a:p>
          <a:p>
            <a:pPr marL="558800" lvl="2" indent="-285750">
              <a:buFontTx/>
              <a:buChar char="-"/>
            </a:pPr>
            <a:r>
              <a:rPr lang="fr-FR" sz="1600" dirty="0" smtClean="0">
                <a:solidFill>
                  <a:srgbClr val="005BA8"/>
                </a:solidFill>
              </a:rPr>
              <a:t>Renforcer l’accès territorial aux soins au travers de dispositifs dédiés aux assurés</a:t>
            </a:r>
          </a:p>
          <a:p>
            <a:pPr lvl="2" indent="0">
              <a:buNone/>
            </a:pPr>
            <a:endParaRPr lang="fr-FR" sz="1600" dirty="0" smtClean="0">
              <a:solidFill>
                <a:srgbClr val="005BA8"/>
              </a:solidFill>
            </a:endParaRPr>
          </a:p>
          <a:p>
            <a:r>
              <a:rPr lang="fr-FR" sz="2400" dirty="0" smtClean="0">
                <a:solidFill>
                  <a:srgbClr val="005BA8"/>
                </a:solidFill>
              </a:rPr>
              <a:t>  	</a:t>
            </a:r>
            <a:endParaRPr lang="fr-FR" sz="2400" dirty="0">
              <a:solidFill>
                <a:srgbClr val="005BA8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2</a:t>
            </a:fld>
            <a:endParaRPr lang="fr-FR">
              <a:solidFill>
                <a:srgbClr val="03A9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360" y="1825625"/>
            <a:ext cx="8242342" cy="4351338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pPr lvl="4" indent="0"/>
            <a:endParaRPr lang="fr-FR" sz="2000" dirty="0"/>
          </a:p>
          <a:p>
            <a:pPr lvl="4" indent="0"/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20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320982" y="1531861"/>
            <a:ext cx="8621750" cy="5119105"/>
          </a:xfrm>
          <a:prstGeom prst="rect">
            <a:avLst/>
          </a:prstGeom>
        </p:spPr>
        <p:txBody>
          <a:bodyPr vert="horz" lIns="0" tIns="0" rIns="0" bIns="3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73050" marR="0" indent="-2635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ppleSymbols" charset="0"/>
              <a:buChar char="⎯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44608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marR="0" indent="-1819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solidFill>
                  <a:schemeClr val="bg2"/>
                </a:solidFill>
                <a:sym typeface="Wingdings"/>
              </a:rPr>
              <a:t> </a:t>
            </a:r>
            <a:r>
              <a:rPr lang="fr-FR" sz="1400" b="1" dirty="0">
                <a:solidFill>
                  <a:schemeClr val="bg2"/>
                </a:solidFill>
              </a:rPr>
              <a:t>La Communauté Pluri professionnelle Territoriale de Santé (CPTS) </a:t>
            </a:r>
            <a:endParaRPr lang="fr-FR" sz="1400" dirty="0">
              <a:solidFill>
                <a:schemeClr val="bg2"/>
              </a:solidFill>
            </a:endParaRPr>
          </a:p>
          <a:p>
            <a:pPr marL="257175">
              <a:spcBef>
                <a:spcPts val="300"/>
              </a:spcBef>
            </a:pPr>
            <a:r>
              <a:rPr lang="fr-FR" sz="1500" dirty="0" smtClean="0"/>
              <a:t>Cette organisation a </a:t>
            </a:r>
            <a:r>
              <a:rPr lang="fr-FR" sz="1500" dirty="0"/>
              <a:t>vocation à réunir des professionnels de premier et de deuxième recours (médecins généralistes et </a:t>
            </a:r>
            <a:r>
              <a:rPr lang="fr-FR" sz="1500" dirty="0" smtClean="0"/>
              <a:t>spécialistes, </a:t>
            </a:r>
            <a:r>
              <a:rPr lang="fr-FR" sz="1500" dirty="0"/>
              <a:t>infirmières, etc.), et, le cas échéant, des acteurs médico-sociaux ou sociaux, qui interviennent ensemble pour fluidifier le parcours de soins des </a:t>
            </a:r>
            <a:r>
              <a:rPr lang="fr-FR" sz="1500" dirty="0" smtClean="0"/>
              <a:t>patients</a:t>
            </a:r>
          </a:p>
          <a:p>
            <a:pPr marL="257175">
              <a:spcBef>
                <a:spcPts val="300"/>
              </a:spcBef>
            </a:pPr>
            <a:endParaRPr lang="fr-FR" sz="500" dirty="0"/>
          </a:p>
          <a:p>
            <a:r>
              <a:rPr lang="fr-FR" sz="1400" b="1" dirty="0" smtClean="0">
                <a:sym typeface="Wingdings"/>
              </a:rPr>
              <a:t> </a:t>
            </a:r>
            <a:r>
              <a:rPr lang="fr-FR" sz="1400" b="1" i="1" dirty="0" smtClean="0">
                <a:sym typeface="Wingdings"/>
              </a:rPr>
              <a:t>Une n</a:t>
            </a:r>
            <a:r>
              <a:rPr lang="fr-FR" sz="1400" b="1" i="1" dirty="0" smtClean="0"/>
              <a:t>égociation </a:t>
            </a:r>
            <a:r>
              <a:rPr lang="fr-FR" sz="1400" b="1" i="1" dirty="0"/>
              <a:t>conventionnelle pour les CPTS </a:t>
            </a:r>
            <a:r>
              <a:rPr lang="fr-FR" sz="1400" b="1" i="1" dirty="0" smtClean="0"/>
              <a:t>est actuellement en cours (janvier </a:t>
            </a:r>
            <a:r>
              <a:rPr lang="fr-FR" sz="1400" b="1" i="1" dirty="0"/>
              <a:t>2019 – avril 2019</a:t>
            </a:r>
            <a:r>
              <a:rPr lang="fr-FR" sz="1400" dirty="0" smtClean="0"/>
              <a:t>), </a:t>
            </a:r>
            <a:r>
              <a:rPr lang="fr-FR" sz="1400" b="1" i="1" dirty="0" smtClean="0"/>
              <a:t>qui vise à :</a:t>
            </a:r>
            <a:endParaRPr lang="fr-FR" sz="1200" b="1" i="1" dirty="0"/>
          </a:p>
          <a:p>
            <a:pPr marL="542925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fr-FR" sz="1400" dirty="0" smtClean="0"/>
              <a:t>garantir </a:t>
            </a:r>
            <a:r>
              <a:rPr lang="fr-FR" sz="1400" dirty="0"/>
              <a:t>l’accès à un </a:t>
            </a:r>
            <a:r>
              <a:rPr lang="fr-FR" sz="1400" dirty="0" smtClean="0"/>
              <a:t>médecin traitant, </a:t>
            </a:r>
            <a:r>
              <a:rPr lang="fr-FR" sz="1400" dirty="0"/>
              <a:t>améliorer les transitions ville/hôpital (anticipation entrées/sorties, continuité des soins…), développer des actions de prévention (dépistages, </a:t>
            </a:r>
            <a:r>
              <a:rPr lang="fr-FR" sz="1400" dirty="0" smtClean="0"/>
              <a:t>vaccination)</a:t>
            </a:r>
          </a:p>
          <a:p>
            <a:pPr marL="542925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fr-FR" sz="1400" dirty="0" smtClean="0"/>
              <a:t>définir </a:t>
            </a:r>
            <a:r>
              <a:rPr lang="fr-FR" sz="1400" dirty="0"/>
              <a:t>un cadre pérenne de rémunération pour les CPTS</a:t>
            </a:r>
          </a:p>
          <a:p>
            <a:pPr marL="542925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fr-FR" sz="1400" dirty="0" smtClean="0"/>
              <a:t>développer </a:t>
            </a:r>
            <a:r>
              <a:rPr lang="fr-FR" sz="1400" dirty="0"/>
              <a:t>des synergies entre l’ARS, </a:t>
            </a:r>
            <a:r>
              <a:rPr lang="fr-FR" sz="1400" dirty="0" smtClean="0"/>
              <a:t>l’Assurance Maladie </a:t>
            </a:r>
            <a:r>
              <a:rPr lang="fr-FR" sz="1400" dirty="0"/>
              <a:t>et </a:t>
            </a:r>
            <a:r>
              <a:rPr lang="fr-FR" sz="1400" dirty="0" smtClean="0"/>
              <a:t>l’URPS (Union Régionale </a:t>
            </a:r>
            <a:r>
              <a:rPr lang="fr-FR" sz="1400" dirty="0"/>
              <a:t>de Professionnels de </a:t>
            </a:r>
            <a:r>
              <a:rPr lang="fr-FR" sz="1400" dirty="0" smtClean="0"/>
              <a:t>Santé) pour </a:t>
            </a:r>
            <a:r>
              <a:rPr lang="fr-FR" sz="1400" dirty="0"/>
              <a:t>l’accompagnement</a:t>
            </a:r>
          </a:p>
          <a:p>
            <a:pPr marL="542925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fr-FR" sz="1400" dirty="0"/>
              <a:t>p</a:t>
            </a:r>
            <a:r>
              <a:rPr lang="fr-FR" sz="1400" dirty="0" smtClean="0"/>
              <a:t>ermettre la participation </a:t>
            </a:r>
            <a:r>
              <a:rPr lang="fr-FR" sz="1400" dirty="0"/>
              <a:t>des représentations des CPTS aux Commissions Médicales d’Etablissement (renforcement du lien ville/hôpital</a:t>
            </a:r>
            <a:r>
              <a:rPr lang="fr-FR" sz="1400" dirty="0" smtClean="0"/>
              <a:t>)</a:t>
            </a:r>
            <a:endParaRPr lang="fr-FR" sz="1400" b="1" dirty="0" smtClean="0">
              <a:solidFill>
                <a:srgbClr val="005BA8"/>
              </a:solidFill>
              <a:sym typeface="Wingdings"/>
            </a:endParaRPr>
          </a:p>
          <a:p>
            <a:endParaRPr lang="fr-FR" sz="900" b="1" dirty="0">
              <a:solidFill>
                <a:srgbClr val="005BA8"/>
              </a:solidFill>
              <a:sym typeface="Wingdings"/>
            </a:endParaRPr>
          </a:p>
          <a:p>
            <a:r>
              <a:rPr lang="fr-FR" sz="1400" b="1" dirty="0" smtClean="0">
                <a:solidFill>
                  <a:srgbClr val="005BA8"/>
                </a:solidFill>
                <a:sym typeface="Wingdings"/>
              </a:rPr>
              <a:t> </a:t>
            </a:r>
            <a:r>
              <a:rPr lang="fr-FR" sz="1400" b="1" dirty="0">
                <a:solidFill>
                  <a:srgbClr val="005BA8"/>
                </a:solidFill>
              </a:rPr>
              <a:t>L’Equipe de Soins Primaires (ESP)</a:t>
            </a:r>
          </a:p>
          <a:p>
            <a:pPr marL="257175">
              <a:spcBef>
                <a:spcPts val="300"/>
              </a:spcBef>
            </a:pPr>
            <a:r>
              <a:rPr lang="fr-FR" sz="1500" dirty="0"/>
              <a:t>Organisation coordonnée autour de la patientèle et des parcours de santé : prise en charge des personnes vulnérables, soins palliatifs à domicile, réponses aux demandes de soins non programmés…</a:t>
            </a:r>
          </a:p>
          <a:p>
            <a:pPr marL="257175">
              <a:spcBef>
                <a:spcPts val="300"/>
              </a:spcBef>
            </a:pPr>
            <a:r>
              <a:rPr lang="fr-FR" sz="1500" dirty="0"/>
              <a:t>Cette organisation doit comporter a minima un médecin généraliste et un auxiliaire médical</a:t>
            </a:r>
            <a:endParaRPr lang="fr-FR" sz="1500" b="1" dirty="0">
              <a:solidFill>
                <a:schemeClr val="bg2"/>
              </a:solidFill>
            </a:endParaRPr>
          </a:p>
          <a:p>
            <a:pPr marL="257175">
              <a:spcBef>
                <a:spcPts val="300"/>
              </a:spcBef>
            </a:pPr>
            <a:endParaRPr lang="fr-FR" sz="1200" dirty="0" smtClean="0"/>
          </a:p>
          <a:p>
            <a:pPr marL="257175">
              <a:spcBef>
                <a:spcPts val="300"/>
              </a:spcBef>
            </a:pPr>
            <a:endParaRPr lang="fr-FR" sz="1200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1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t 3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359" y="1441"/>
          <a:ext cx="135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think-cell Slide" r:id="rId44" imgW="500" imgH="500" progId="TCLayout.ActiveDocument.1">
                  <p:embed/>
                </p:oleObj>
              </mc:Choice>
              <mc:Fallback>
                <p:oleObj name="think-cell Slide" r:id="rId44" imgW="500" imgH="50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" y="1441"/>
                        <a:ext cx="1358" cy="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380" y="1844060"/>
            <a:ext cx="8376680" cy="2152122"/>
          </a:xfrm>
          <a:prstGeom prst="homePlate">
            <a:avLst>
              <a:gd name="adj" fmla="val 44982"/>
            </a:avLst>
          </a:prstGeom>
          <a:solidFill>
            <a:srgbClr val="CCCCFF">
              <a:alpha val="21960"/>
            </a:srgbClr>
          </a:solidFill>
          <a:ln w="6350" algn="ctr">
            <a:solidFill>
              <a:srgbClr val="D9D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05" tIns="40053" rIns="80105" bIns="40053" anchor="ctr"/>
          <a:lstStyle>
            <a:lvl1pPr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fr-FR" altLang="fr-FR" sz="900">
              <a:latin typeface="Calibri" pitchFamily="34" charset="0"/>
            </a:endParaRPr>
          </a:p>
        </p:txBody>
      </p:sp>
      <p:sp>
        <p:nvSpPr>
          <p:cNvPr id="35844" name="Rectangle 3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8813" y="3037444"/>
            <a:ext cx="1550935" cy="1035034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  <a:prstDash val="dash"/>
            <a:miter lim="800000"/>
            <a:headEnd/>
            <a:tailEnd/>
          </a:ln>
        </p:spPr>
        <p:txBody>
          <a:bodyPr lIns="91361" tIns="45680" rIns="91361" bIns="45680"/>
          <a:lstStyle>
            <a:lvl1pPr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 b="1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35845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57914" y="1812390"/>
            <a:ext cx="2850625" cy="2260088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 lIns="91361" tIns="45680" rIns="91361" bIns="45680"/>
          <a:lstStyle>
            <a:lvl1pPr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 b="1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35846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5967" y="1812390"/>
            <a:ext cx="1550935" cy="2260088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 lIns="91361" tIns="45680" rIns="91361" bIns="45680"/>
          <a:lstStyle>
            <a:lvl1pPr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 b="1">
              <a:solidFill>
                <a:srgbClr val="99CCFF"/>
              </a:solidFill>
              <a:latin typeface="Calibri" pitchFamily="34" charset="0"/>
            </a:endParaRPr>
          </a:p>
        </p:txBody>
      </p:sp>
      <p:sp>
        <p:nvSpPr>
          <p:cNvPr id="35847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7080" y="3536966"/>
            <a:ext cx="1417843" cy="3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>
            <a:lvl1pPr marL="77788" indent="-77788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900" b="1">
                <a:solidFill>
                  <a:srgbClr val="333399"/>
                </a:solidFill>
                <a:latin typeface="Century Gothic" pitchFamily="34" charset="0"/>
              </a:rPr>
              <a:t>Équipe médicale en établissement</a:t>
            </a:r>
          </a:p>
        </p:txBody>
      </p:sp>
      <p:pic>
        <p:nvPicPr>
          <p:cNvPr id="35848" name="Picture 2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24" y="1887247"/>
            <a:ext cx="903127" cy="9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98519" y="1475536"/>
            <a:ext cx="0" cy="2677557"/>
          </a:xfrm>
          <a:prstGeom prst="line">
            <a:avLst/>
          </a:prstGeom>
          <a:noFill/>
          <a:ln w="28575">
            <a:solidFill>
              <a:srgbClr val="99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2" tIns="45686" rIns="91372" bIns="45686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585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37080" y="1367569"/>
            <a:ext cx="1690819" cy="3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05" tIns="40053" rIns="80105" bIns="40053">
            <a:spAutoFit/>
          </a:bodyPr>
          <a:lstStyle>
            <a:lvl1pPr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dirty="0">
                <a:solidFill>
                  <a:srgbClr val="99CCFF"/>
                </a:solidFill>
                <a:latin typeface="Century Gothic" pitchFamily="34" charset="0"/>
              </a:rPr>
              <a:t>Hospitalisation</a:t>
            </a:r>
          </a:p>
        </p:txBody>
      </p:sp>
      <p:sp>
        <p:nvSpPr>
          <p:cNvPr id="35851" name="Rectangle 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77151" y="4347431"/>
            <a:ext cx="480763" cy="647796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 lIns="91361" tIns="45680" rIns="91361" bIns="45680"/>
          <a:lstStyle>
            <a:lvl1pPr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 b="1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35852" name="Text Box 5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86658" y="4656934"/>
            <a:ext cx="479404" cy="3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538" tIns="40053" rIns="31538" bIns="40053">
            <a:spAutoFit/>
          </a:bodyPr>
          <a:lstStyle>
            <a:lvl1pPr marL="77788" indent="-77788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600" b="1">
                <a:solidFill>
                  <a:srgbClr val="333399"/>
                </a:solidFill>
                <a:latin typeface="Century Gothic" pitchFamily="34" charset="0"/>
              </a:rPr>
              <a:t>Conseiller</a:t>
            </a:r>
          </a:p>
          <a:p>
            <a:pPr algn="ctr"/>
            <a:r>
              <a:rPr lang="fr-FR" altLang="fr-FR" sz="600" b="1">
                <a:solidFill>
                  <a:srgbClr val="333399"/>
                </a:solidFill>
                <a:latin typeface="Century Gothic" pitchFamily="34" charset="0"/>
              </a:rPr>
              <a:t>Assurance </a:t>
            </a:r>
          </a:p>
          <a:p>
            <a:pPr algn="ctr"/>
            <a:r>
              <a:rPr lang="fr-FR" altLang="fr-FR" sz="600" b="1">
                <a:solidFill>
                  <a:srgbClr val="333399"/>
                </a:solidFill>
                <a:latin typeface="Century Gothic" pitchFamily="34" charset="0"/>
              </a:rPr>
              <a:t>Maladie</a:t>
            </a:r>
          </a:p>
        </p:txBody>
      </p:sp>
      <p:sp>
        <p:nvSpPr>
          <p:cNvPr id="35853" name="AutoShape 3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505156" y="2109734"/>
            <a:ext cx="1658358" cy="182662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614" y="10499"/>
                </a:moveTo>
                <a:cubicBezTo>
                  <a:pt x="18452" y="6300"/>
                  <a:pt x="15001" y="2980"/>
                  <a:pt x="10800" y="2980"/>
                </a:cubicBezTo>
                <a:cubicBezTo>
                  <a:pt x="6481" y="2980"/>
                  <a:pt x="2980" y="6481"/>
                  <a:pt x="2980" y="10800"/>
                </a:cubicBezTo>
                <a:cubicBezTo>
                  <a:pt x="2980" y="15118"/>
                  <a:pt x="6481" y="18620"/>
                  <a:pt x="10800" y="18620"/>
                </a:cubicBezTo>
                <a:cubicBezTo>
                  <a:pt x="13619" y="18620"/>
                  <a:pt x="16220" y="17102"/>
                  <a:pt x="17607" y="14647"/>
                </a:cubicBezTo>
                <a:lnTo>
                  <a:pt x="20202" y="16114"/>
                </a:lnTo>
                <a:cubicBezTo>
                  <a:pt x="18286" y="19503"/>
                  <a:pt x="1469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602" y="-1"/>
                  <a:pt x="21368" y="4585"/>
                  <a:pt x="21591" y="10384"/>
                </a:cubicBezTo>
                <a:lnTo>
                  <a:pt x="24289" y="10280"/>
                </a:lnTo>
                <a:lnTo>
                  <a:pt x="20264" y="14628"/>
                </a:lnTo>
                <a:lnTo>
                  <a:pt x="15916" y="10602"/>
                </a:lnTo>
                <a:lnTo>
                  <a:pt x="18614" y="10499"/>
                </a:lnTo>
                <a:close/>
              </a:path>
            </a:pathLst>
          </a:custGeom>
          <a:solidFill>
            <a:srgbClr val="0066CC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372" tIns="45686" rIns="91372" bIns="45686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5854" name="Text Box 5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17309" y="3305199"/>
            <a:ext cx="740157" cy="3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>
            <a:lvl1pPr marL="84138" indent="-84138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 dirty="0">
                <a:solidFill>
                  <a:srgbClr val="333399"/>
                </a:solidFill>
                <a:latin typeface="Century Gothic" pitchFamily="34" charset="0"/>
              </a:rPr>
              <a:t>Médecin </a:t>
            </a:r>
          </a:p>
          <a:p>
            <a:pPr algn="ctr"/>
            <a:r>
              <a:rPr lang="fr-FR" altLang="fr-FR" sz="900" b="1" dirty="0">
                <a:solidFill>
                  <a:srgbClr val="333399"/>
                </a:solidFill>
                <a:latin typeface="Century Gothic" pitchFamily="34" charset="0"/>
              </a:rPr>
              <a:t>Traitant</a:t>
            </a:r>
          </a:p>
        </p:txBody>
      </p:sp>
      <p:sp>
        <p:nvSpPr>
          <p:cNvPr id="35855" name="Text Box 5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83407" y="3857985"/>
            <a:ext cx="1914903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>
            <a:lvl1pPr marL="158750" indent="-158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>
                <a:solidFill>
                  <a:srgbClr val="333399"/>
                </a:solidFill>
                <a:latin typeface="Century Gothic" pitchFamily="34" charset="0"/>
              </a:rPr>
              <a:t>Autres PS libéraux</a:t>
            </a:r>
          </a:p>
        </p:txBody>
      </p:sp>
      <p:sp>
        <p:nvSpPr>
          <p:cNvPr id="35856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08813" y="1812389"/>
            <a:ext cx="1550935" cy="1098374"/>
          </a:xfrm>
          <a:prstGeom prst="rect">
            <a:avLst/>
          </a:prstGeom>
          <a:solidFill>
            <a:schemeClr val="bg1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 lIns="91361" tIns="45680" rIns="91361" bIns="45680"/>
          <a:lstStyle>
            <a:lvl1pPr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 b="1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35857" name="AutoShap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926692" y="2845984"/>
            <a:ext cx="370758" cy="292228"/>
          </a:xfrm>
          <a:prstGeom prst="leftRightArrow">
            <a:avLst>
              <a:gd name="adj1" fmla="val 50000"/>
              <a:gd name="adj2" fmla="val 39143"/>
            </a:avLst>
          </a:prstGeom>
          <a:solidFill>
            <a:srgbClr val="0066CC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80105" tIns="40053" rIns="80105" bIns="40053" anchor="ctr"/>
          <a:lstStyle>
            <a:lvl1pPr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latin typeface="Calibri" pitchFamily="34" charset="0"/>
            </a:endParaRPr>
          </a:p>
        </p:txBody>
      </p:sp>
      <p:pic>
        <p:nvPicPr>
          <p:cNvPr id="35858" name="Picture 4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5557"/>
          <a:stretch>
            <a:fillRect/>
          </a:stretch>
        </p:blipFill>
        <p:spPr bwMode="auto">
          <a:xfrm>
            <a:off x="6850191" y="1868532"/>
            <a:ext cx="649166" cy="7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00303" y="2549437"/>
            <a:ext cx="1174746" cy="3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05" tIns="40053" rIns="80105" bIns="40053">
            <a:spAutoFit/>
          </a:bodyPr>
          <a:lstStyle>
            <a:lvl1pPr marL="158750" indent="-158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>
                <a:solidFill>
                  <a:srgbClr val="333399"/>
                </a:solidFill>
                <a:latin typeface="Century Gothic" pitchFamily="34" charset="0"/>
              </a:rPr>
              <a:t>Prestataires </a:t>
            </a:r>
          </a:p>
          <a:p>
            <a:pPr algn="ctr"/>
            <a:r>
              <a:rPr lang="fr-FR" altLang="fr-FR" sz="900" b="1">
                <a:solidFill>
                  <a:srgbClr val="333399"/>
                </a:solidFill>
                <a:latin typeface="Century Gothic" pitchFamily="34" charset="0"/>
              </a:rPr>
              <a:t>aide à la vie</a:t>
            </a:r>
            <a:endParaRPr lang="fr-FR" altLang="fr-FR" sz="900">
              <a:solidFill>
                <a:srgbClr val="333399"/>
              </a:solidFill>
              <a:latin typeface="Century Gothic" pitchFamily="34" charset="0"/>
            </a:endParaRPr>
          </a:p>
        </p:txBody>
      </p:sp>
      <p:pic>
        <p:nvPicPr>
          <p:cNvPr id="35860" name="Picture 26" descr="355316-Aero_People_Icons_for_Windows__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11192" r="69507" b="72713"/>
          <a:stretch>
            <a:fillRect/>
          </a:stretch>
        </p:blipFill>
        <p:spPr bwMode="auto">
          <a:xfrm>
            <a:off x="6740186" y="3122377"/>
            <a:ext cx="483479" cy="7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23" descr="ANd9GcSAW-G3Uhlrz6H8HxGAJ1y_OPNx-7211os9sRvOBMN6jFlWtIF1zQ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79" y="3077751"/>
            <a:ext cx="558173" cy="59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2" name="Text Box 5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67709" y="3724107"/>
            <a:ext cx="1235859" cy="3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769" tIns="40053" rIns="15769" bIns="40053">
            <a:spAutoFit/>
          </a:bodyPr>
          <a:lstStyle>
            <a:lvl1pPr marL="158750" indent="-158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900" b="1">
                <a:solidFill>
                  <a:srgbClr val="333399"/>
                </a:solidFill>
                <a:latin typeface="Century Gothic" pitchFamily="34" charset="0"/>
              </a:rPr>
              <a:t>Plateforme</a:t>
            </a:r>
          </a:p>
          <a:p>
            <a:pPr algn="ctr"/>
            <a:r>
              <a:rPr lang="fr-FR" altLang="fr-FR" sz="900" b="1">
                <a:solidFill>
                  <a:srgbClr val="333399"/>
                </a:solidFill>
                <a:latin typeface="Century Gothic" pitchFamily="34" charset="0"/>
              </a:rPr>
              <a:t>Télé-suivi </a:t>
            </a:r>
          </a:p>
        </p:txBody>
      </p:sp>
      <p:sp>
        <p:nvSpPr>
          <p:cNvPr id="35863" name="Text Box 1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87792" y="1367569"/>
            <a:ext cx="5255797" cy="3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05" tIns="40053" rIns="80105" bIns="40053">
            <a:spAutoFit/>
          </a:bodyPr>
          <a:lstStyle>
            <a:lvl1pPr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600" b="1" dirty="0">
                <a:solidFill>
                  <a:srgbClr val="99CCFF"/>
                </a:solidFill>
                <a:latin typeface="Century Gothic" pitchFamily="34" charset="0"/>
              </a:rPr>
              <a:t>Retour au domicile</a:t>
            </a:r>
          </a:p>
        </p:txBody>
      </p:sp>
      <p:sp>
        <p:nvSpPr>
          <p:cNvPr id="2" name="Rectangle 1"/>
          <p:cNvSpPr/>
          <p:nvPr>
            <p:custDataLst>
              <p:tags r:id="rId25"/>
            </p:custDataLst>
          </p:nvPr>
        </p:nvSpPr>
        <p:spPr bwMode="auto">
          <a:xfrm>
            <a:off x="137374" y="1845106"/>
            <a:ext cx="554375" cy="2149881"/>
          </a:xfrm>
          <a:prstGeom prst="rect">
            <a:avLst/>
          </a:prstGeom>
          <a:solidFill>
            <a:srgbClr val="CCCCFF">
              <a:alpha val="21960"/>
            </a:srgbClr>
          </a:solidFill>
          <a:ln w="6350" algn="ctr">
            <a:solidFill>
              <a:srgbClr val="D9D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vert270" lIns="91372" tIns="45686" rIns="91372" bIns="45686" anchor="ctr"/>
          <a:lstStyle/>
          <a:p>
            <a:pPr algn="ctr" defTabSz="913722" eaLnBrk="0" hangingPunct="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99CCFF"/>
                </a:solidFill>
                <a:latin typeface="Century Gothic" pitchFamily="34" charset="0"/>
              </a:rPr>
              <a:t>Parcours patient</a:t>
            </a:r>
          </a:p>
        </p:txBody>
      </p:sp>
      <p:sp>
        <p:nvSpPr>
          <p:cNvPr id="35865" name="AutoShape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2515177" y="2850303"/>
            <a:ext cx="369400" cy="292228"/>
          </a:xfrm>
          <a:prstGeom prst="leftRightArrow">
            <a:avLst>
              <a:gd name="adj1" fmla="val 50000"/>
              <a:gd name="adj2" fmla="val 39000"/>
            </a:avLst>
          </a:prstGeom>
          <a:solidFill>
            <a:srgbClr val="0066CC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80105" tIns="40053" rIns="80105" bIns="40053" anchor="ctr"/>
          <a:lstStyle>
            <a:lvl1pPr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>
              <a:latin typeface="Calibri" pitchFamily="34" charset="0"/>
            </a:endParaRPr>
          </a:p>
        </p:txBody>
      </p:sp>
      <p:sp>
        <p:nvSpPr>
          <p:cNvPr id="3" name="Virage 2"/>
          <p:cNvSpPr/>
          <p:nvPr>
            <p:custDataLst>
              <p:tags r:id="rId27"/>
            </p:custDataLst>
          </p:nvPr>
        </p:nvSpPr>
        <p:spPr bwMode="auto">
          <a:xfrm rot="10800000" flipH="1">
            <a:off x="1923051" y="4161730"/>
            <a:ext cx="479405" cy="522555"/>
          </a:xfrm>
          <a:prstGeom prst="bentArrow">
            <a:avLst/>
          </a:prstGeom>
          <a:solidFill>
            <a:srgbClr val="0066CC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372" tIns="45686" rIns="91372" bIns="45686" anchor="ctr"/>
          <a:lstStyle/>
          <a:p>
            <a:pPr algn="ctr" defTabSz="913722" eaLnBrk="0" hangingPunct="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7" name="Virage 36"/>
          <p:cNvSpPr/>
          <p:nvPr>
            <p:custDataLst>
              <p:tags r:id="rId28"/>
            </p:custDataLst>
          </p:nvPr>
        </p:nvSpPr>
        <p:spPr bwMode="auto">
          <a:xfrm rot="5400000" flipH="1">
            <a:off x="3025063" y="4160639"/>
            <a:ext cx="506720" cy="491627"/>
          </a:xfrm>
          <a:prstGeom prst="bentArrow">
            <a:avLst/>
          </a:prstGeom>
          <a:solidFill>
            <a:srgbClr val="0066CC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1372" tIns="45686" rIns="91372" bIns="45686" anchor="ctr"/>
          <a:lstStyle/>
          <a:p>
            <a:pPr algn="ctr" defTabSz="913722" eaLnBrk="0" hangingPunct="0">
              <a:defRPr/>
            </a:pPr>
            <a:endParaRPr lang="fr-FR">
              <a:solidFill>
                <a:prstClr val="black"/>
              </a:solidFill>
            </a:endParaRPr>
          </a:p>
        </p:txBody>
      </p:sp>
      <p:pic>
        <p:nvPicPr>
          <p:cNvPr id="35868" name="Picture 50" descr="Medical-Nurse-Female-Dark-icon.png (128×128)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20" y="2517768"/>
            <a:ext cx="651882" cy="6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54" descr="nurse-icon.png (128×128)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16" y="2969786"/>
            <a:ext cx="560889" cy="59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58" descr="surgeon-icon.png (128×128)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36" y="2845984"/>
            <a:ext cx="573113" cy="60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74" descr="http://findicons.com/files/icons/883/medical_vista/256/head_physician.pn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12" y="2655964"/>
            <a:ext cx="645092" cy="6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66" descr="http://findicons.com/files/icons/2035/medical_icons_for/256/doctor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1" y="2910763"/>
            <a:ext cx="574471" cy="6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38" name="Rectangle 1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23225" y="5005491"/>
            <a:ext cx="8209216" cy="720080"/>
          </a:xfrm>
          <a:prstGeom prst="round1Rect">
            <a:avLst/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1604">
              <a:spcBef>
                <a:spcPct val="20000"/>
              </a:spcBef>
              <a:defRPr/>
            </a:pPr>
            <a:r>
              <a:rPr lang="fr-FR" altLang="fr-FR" sz="1600" dirty="0">
                <a:solidFill>
                  <a:srgbClr val="003399"/>
                </a:solidFill>
                <a:latin typeface="Century Gothic" pitchFamily="34" charset="0"/>
              </a:rPr>
              <a:t>Le Conseiller de l’Assurance Maladie est un facilitateur entre les professionnels de santé de ville et le patient pour son retour à </a:t>
            </a:r>
            <a:r>
              <a:rPr lang="fr-FR" altLang="fr-FR" sz="1600" dirty="0" smtClean="0">
                <a:solidFill>
                  <a:srgbClr val="003399"/>
                </a:solidFill>
                <a:latin typeface="Century Gothic" pitchFamily="34" charset="0"/>
              </a:rPr>
              <a:t>domicile</a:t>
            </a:r>
            <a:endParaRPr lang="fr-FR" altLang="fr-FR" sz="16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pic>
        <p:nvPicPr>
          <p:cNvPr id="35876" name="Picture 45" descr="http://icons.iconarchive.com/icons/icons-land/vista-people/256/Medical-Nurse-Male-Light-icon.pn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47" y="1933312"/>
            <a:ext cx="597558" cy="63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7" name="Virage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5400000" flipH="1">
            <a:off x="6813255" y="4118538"/>
            <a:ext cx="489446" cy="575829"/>
          </a:xfrm>
          <a:custGeom>
            <a:avLst/>
            <a:gdLst>
              <a:gd name="T0" fmla="*/ 878003 w 506412"/>
              <a:gd name="T1" fmla="*/ 0 h 492125"/>
              <a:gd name="T2" fmla="*/ 878003 w 506412"/>
              <a:gd name="T3" fmla="*/ 4138329 h 492125"/>
              <a:gd name="T4" fmla="*/ 140875 w 506412"/>
              <a:gd name="T5" fmla="*/ 8276644 h 492125"/>
              <a:gd name="T6" fmla="*/ 1159749 w 506412"/>
              <a:gd name="T7" fmla="*/ 2069154 h 492125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506412"/>
              <a:gd name="T13" fmla="*/ 0 h 492125"/>
              <a:gd name="T14" fmla="*/ 506412 w 506412"/>
              <a:gd name="T15" fmla="*/ 492125 h 492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6412" h="492125">
                <a:moveTo>
                  <a:pt x="0" y="492125"/>
                </a:moveTo>
                <a:lnTo>
                  <a:pt x="0" y="276820"/>
                </a:lnTo>
                <a:cubicBezTo>
                  <a:pt x="0" y="157910"/>
                  <a:pt x="96395" y="61515"/>
                  <a:pt x="215304" y="61515"/>
                </a:cubicBezTo>
                <a:lnTo>
                  <a:pt x="383381" y="61516"/>
                </a:lnTo>
                <a:lnTo>
                  <a:pt x="383381" y="0"/>
                </a:lnTo>
                <a:lnTo>
                  <a:pt x="506412" y="123031"/>
                </a:lnTo>
                <a:lnTo>
                  <a:pt x="383381" y="246063"/>
                </a:lnTo>
                <a:lnTo>
                  <a:pt x="383381" y="184547"/>
                </a:lnTo>
                <a:lnTo>
                  <a:pt x="215305" y="184547"/>
                </a:lnTo>
                <a:lnTo>
                  <a:pt x="215304" y="184547"/>
                </a:lnTo>
                <a:cubicBezTo>
                  <a:pt x="164344" y="184547"/>
                  <a:pt x="123032" y="225859"/>
                  <a:pt x="123032" y="276819"/>
                </a:cubicBezTo>
                <a:lnTo>
                  <a:pt x="123031" y="492125"/>
                </a:lnTo>
                <a:lnTo>
                  <a:pt x="0" y="492125"/>
                </a:lnTo>
                <a:close/>
              </a:path>
            </a:pathLst>
          </a:custGeom>
          <a:blipFill dpi="0" rotWithShape="0">
            <a:blip r:embed="rId5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lIns="104184" tIns="52089" rIns="104184" bIns="52089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5878" name="Virage 3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 flipH="1">
            <a:off x="5278573" y="2754975"/>
            <a:ext cx="130999" cy="3661402"/>
          </a:xfrm>
          <a:prstGeom prst="flowChartProcess">
            <a:avLst/>
          </a:prstGeom>
          <a:blipFill dpi="0" rotWithShape="0">
            <a:blip r:embed="rId5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104184" tIns="52089" rIns="104184" bIns="52089" anchor="ctr"/>
          <a:lstStyle>
            <a:lvl1pPr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1pPr>
            <a:lvl2pPr marL="742950" indent="-28575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2pPr>
            <a:lvl3pPr marL="11430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3pPr>
            <a:lvl4pPr marL="16002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4pPr>
            <a:lvl5pPr marL="2057400" indent="-228600" defTabSz="1039813" eaLnBrk="0" hangingPunct="0"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C419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79" name="Picture 4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65" y="4370463"/>
            <a:ext cx="239023" cy="32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80" name="Picture 43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27" y="2555196"/>
            <a:ext cx="531012" cy="6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>
                    <a:alpha val="2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881" name="Groupe 3"/>
          <p:cNvGrpSpPr>
            <a:grpSpLocks/>
          </p:cNvGrpSpPr>
          <p:nvPr/>
        </p:nvGrpSpPr>
        <p:grpSpPr bwMode="auto">
          <a:xfrm>
            <a:off x="4978747" y="3138212"/>
            <a:ext cx="605707" cy="666511"/>
            <a:chOff x="4994505" y="3862521"/>
            <a:chExt cx="699626" cy="697016"/>
          </a:xfrm>
        </p:grpSpPr>
        <p:pic>
          <p:nvPicPr>
            <p:cNvPr id="35883" name="Picture 3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6924">
              <a:off x="5409373" y="3862521"/>
              <a:ext cx="222054" cy="5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84" name="Picture 45" descr="http://icons.iconarchive.com/icons/icons-land/vista-people/256/Medical-Nurse-Male-Light-icon.pn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505" y="3876047"/>
              <a:ext cx="699626" cy="68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82" name="Picture 61" descr="pregnant-icon.png (128×128)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32" y="1993772"/>
            <a:ext cx="575829" cy="5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7034" y="138023"/>
            <a:ext cx="1955719" cy="122954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/>
          <a:p>
            <a:endParaRPr lang="fr-FR" dirty="0" smtClean="0"/>
          </a:p>
        </p:txBody>
      </p:sp>
      <p:sp>
        <p:nvSpPr>
          <p:cNvPr id="48" name="Titre 3"/>
          <p:cNvSpPr txBox="1">
            <a:spLocks/>
          </p:cNvSpPr>
          <p:nvPr/>
        </p:nvSpPr>
        <p:spPr>
          <a:xfrm>
            <a:off x="297347" y="58371"/>
            <a:ext cx="8656869" cy="11579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2"/>
            <a:r>
              <a:rPr lang="fr-FR" sz="2500" b="1" kern="0" dirty="0">
                <a:solidFill>
                  <a:srgbClr val="005BA8"/>
                </a:solidFill>
              </a:rPr>
              <a:t>Renforcer l’accès territorial aux soins au travers de dispositifs dédiés aux </a:t>
            </a:r>
            <a:r>
              <a:rPr lang="fr-FR" sz="2500" b="1" kern="0" dirty="0" smtClean="0">
                <a:solidFill>
                  <a:srgbClr val="005BA8"/>
                </a:solidFill>
              </a:rPr>
              <a:t>assurés : l’exemple de l’accompagnement au retour à domicile après hospitalisation PRADO</a:t>
            </a:r>
            <a:endParaRPr lang="fr-FR" sz="2500" b="1" kern="0" dirty="0">
              <a:solidFill>
                <a:srgbClr val="005BA8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5979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224" y="3429000"/>
            <a:ext cx="2016760" cy="467853"/>
          </a:xfrm>
          <a:prstGeom prst="round1Rect">
            <a:avLst/>
          </a:prstGeom>
          <a:solidFill>
            <a:srgbClr val="005BA8">
              <a:alpha val="89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itchFamily="34" charset="0"/>
                <a:sym typeface="Wingdings 3" pitchFamily="18" charset="2"/>
              </a:rPr>
              <a:t>Maternité</a:t>
            </a:r>
          </a:p>
        </p:txBody>
      </p:sp>
      <p:sp>
        <p:nvSpPr>
          <p:cNvPr id="23" name="Rectangle 1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224" y="4045126"/>
            <a:ext cx="2016760" cy="469292"/>
          </a:xfrm>
          <a:prstGeom prst="round1Rect">
            <a:avLst/>
          </a:prstGeom>
          <a:solidFill>
            <a:srgbClr val="005BA8">
              <a:alpha val="89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itchFamily="34" charset="0"/>
                <a:sym typeface="Wingdings 3" pitchFamily="18" charset="2"/>
              </a:rPr>
              <a:t>Chirurgie</a:t>
            </a:r>
          </a:p>
        </p:txBody>
      </p:sp>
      <p:sp>
        <p:nvSpPr>
          <p:cNvPr id="24" name="Rectangle 13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719" y="4661252"/>
            <a:ext cx="2016759" cy="502402"/>
          </a:xfrm>
          <a:prstGeom prst="round1Rect">
            <a:avLst/>
          </a:prstGeom>
          <a:solidFill>
            <a:srgbClr val="005BA8">
              <a:alpha val="89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>
                <a:solidFill>
                  <a:prstClr val="white"/>
                </a:solidFill>
                <a:latin typeface="Century Gothic" pitchFamily="34" charset="0"/>
                <a:sym typeface="Wingdings 3" pitchFamily="18" charset="2"/>
              </a:rPr>
              <a:t>Pathologies chroniques</a:t>
            </a:r>
          </a:p>
        </p:txBody>
      </p:sp>
      <p:sp>
        <p:nvSpPr>
          <p:cNvPr id="25" name="Rectangle 1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9825" y="5392017"/>
            <a:ext cx="4142340" cy="469292"/>
          </a:xfrm>
          <a:prstGeom prst="round1Rect">
            <a:avLst/>
          </a:prstGeom>
          <a:solidFill>
            <a:srgbClr val="005BA8">
              <a:alpha val="89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200" b="1" dirty="0">
                <a:solidFill>
                  <a:prstClr val="white"/>
                </a:solidFill>
                <a:latin typeface="Century Gothic" pitchFamily="34" charset="0"/>
                <a:sym typeface="Wingdings 3" pitchFamily="18" charset="2"/>
              </a:rPr>
              <a:t>R</a:t>
            </a:r>
            <a:r>
              <a:rPr lang="fr-FR" sz="1200" b="1" dirty="0" smtClean="0">
                <a:solidFill>
                  <a:prstClr val="white"/>
                </a:solidFill>
                <a:latin typeface="Century Gothic" pitchFamily="34" charset="0"/>
                <a:sym typeface="Wingdings 3" pitchFamily="18" charset="2"/>
              </a:rPr>
              <a:t>épondre </a:t>
            </a:r>
            <a:r>
              <a:rPr lang="fr-FR" sz="1200" b="1" dirty="0">
                <a:solidFill>
                  <a:prstClr val="white"/>
                </a:solidFill>
                <a:latin typeface="Century Gothic" pitchFamily="34" charset="0"/>
                <a:sym typeface="Wingdings 3" pitchFamily="18" charset="2"/>
              </a:rPr>
              <a:t>aux enjeux du virage ambulatoire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483942" y="3429000"/>
            <a:ext cx="6336834" cy="467853"/>
          </a:xfrm>
          <a:prstGeom prst="round1Rect">
            <a:avLst>
              <a:gd name="adj" fmla="val 31520"/>
            </a:avLst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200" b="1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Accompagner les mères et leur enfant en accompagnant la réduction de la durée de séjour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483942" y="4062401"/>
            <a:ext cx="6336834" cy="467853"/>
          </a:xfrm>
          <a:prstGeom prst="round1Rect">
            <a:avLst>
              <a:gd name="adj" fmla="val 31520"/>
            </a:avLst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200" b="1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Proposer une prise en charge en ville quand l’équipe médicale estime que l’état du patient ne nécessite pas un séjour en SSR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483942" y="4695801"/>
            <a:ext cx="6336834" cy="467853"/>
          </a:xfrm>
          <a:prstGeom prst="round1Rect">
            <a:avLst>
              <a:gd name="adj" fmla="val 31520"/>
            </a:avLst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>
              <a:spcBef>
                <a:spcPct val="20000"/>
              </a:spcBef>
              <a:defRPr/>
            </a:pPr>
            <a:r>
              <a:rPr lang="fr-FR" sz="1100" b="1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 </a:t>
            </a:r>
            <a:r>
              <a:rPr lang="fr-FR" sz="1200" b="1" dirty="0" smtClean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Insuffisance cardiaque, BPCO, Personnes </a:t>
            </a:r>
            <a:r>
              <a:rPr lang="fr-FR" sz="1200" b="1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â</a:t>
            </a:r>
            <a:r>
              <a:rPr lang="fr-FR" sz="1200" b="1" dirty="0" smtClean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gées : Eviter des ré-hospitalisations et des décès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21867" y="1458261"/>
            <a:ext cx="2008610" cy="1754807"/>
          </a:xfrm>
          <a:prstGeom prst="round1Rect">
            <a:avLst>
              <a:gd name="adj" fmla="val 16417"/>
            </a:avLst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100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Permettre au patient de retourner au domicile dès que l’hospitalisation n’est plus nécessaire </a:t>
            </a:r>
          </a:p>
          <a:p>
            <a:pPr algn="ctr">
              <a:spcBef>
                <a:spcPct val="20000"/>
              </a:spcBef>
              <a:defRPr/>
            </a:pPr>
            <a:r>
              <a:rPr lang="fr-FR" sz="1100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(=raccourcir les séjours qui peuvent l’être, répondre à la demande des patients)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517893" y="1455382"/>
            <a:ext cx="2007253" cy="1754807"/>
          </a:xfrm>
          <a:prstGeom prst="round1Rect">
            <a:avLst>
              <a:gd name="adj" fmla="val 16417"/>
            </a:avLst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100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Accompagner l’évolution des techniques médicales qui favorisent le développement des pratiques en ambulatoire et des hospitalisations plus courtes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715278" y="1458261"/>
            <a:ext cx="2008611" cy="1754807"/>
          </a:xfrm>
          <a:prstGeom prst="round1Rect">
            <a:avLst>
              <a:gd name="adj" fmla="val 20948"/>
            </a:avLst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100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Eviter des organisations d’aval trop coûteuses si elles ne sont pas nécessaires </a:t>
            </a:r>
          </a:p>
          <a:p>
            <a:pPr algn="ctr">
              <a:spcBef>
                <a:spcPct val="20000"/>
              </a:spcBef>
              <a:defRPr/>
            </a:pPr>
            <a:r>
              <a:rPr lang="fr-FR" sz="1100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Adapter les circuits de prise en charge aux besoins du patient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812165" y="1458261"/>
            <a:ext cx="2008611" cy="1754807"/>
          </a:xfrm>
          <a:prstGeom prst="round1Rect">
            <a:avLst>
              <a:gd name="adj" fmla="val 19438"/>
            </a:avLst>
          </a:prstGeom>
          <a:solidFill>
            <a:schemeClr val="bg1"/>
          </a:solidFill>
          <a:ln w="9525">
            <a:solidFill>
              <a:srgbClr val="0C419A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fr-FR" sz="1100" dirty="0">
                <a:solidFill>
                  <a:srgbClr val="003399"/>
                </a:solidFill>
                <a:latin typeface="Century Gothic" pitchFamily="34" charset="0"/>
                <a:sym typeface="Wingdings 3" pitchFamily="18" charset="2"/>
              </a:rPr>
              <a:t>Eviter des ré-hospitalisations liées à une insuffisance de suivi post-hospitalisation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7E19719D-ED24-456D-9B45-78CBB1B3FB70}"/>
              </a:ext>
            </a:extLst>
          </p:cNvPr>
          <p:cNvSpPr txBox="1">
            <a:spLocks noChangeArrowheads="1"/>
          </p:cNvSpPr>
          <p:nvPr/>
        </p:nvSpPr>
        <p:spPr>
          <a:xfrm>
            <a:off x="2687346" y="856047"/>
            <a:ext cx="5116221" cy="399384"/>
          </a:xfrm>
          <a:prstGeom prst="rect">
            <a:avLst/>
          </a:prstGeom>
          <a:solidFill>
            <a:srgbClr val="5DB6FF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+mj-lt"/>
                <a:ea typeface="+mj-ea"/>
                <a:cs typeface="+mj-cs"/>
                <a:sym typeface="Wingdings" pitchFamily="2" charset="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fr-FR" altLang="fr-FR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du service </a:t>
            </a:r>
            <a:r>
              <a:rPr lang="fr-FR" altLang="fr-FR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PRADO </a:t>
            </a:r>
          </a:p>
        </p:txBody>
      </p:sp>
    </p:spTree>
    <p:extLst>
      <p:ext uri="{BB962C8B-B14F-4D97-AF65-F5344CB8AC3E}">
        <p14:creationId xmlns:p14="http://schemas.microsoft.com/office/powerpoint/2010/main" val="15501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A5E66-E76E-462D-A757-EC4C485B6A7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17412" name="Espace réservé du contenu 1"/>
          <p:cNvSpPr txBox="1">
            <a:spLocks/>
          </p:cNvSpPr>
          <p:nvPr/>
        </p:nvSpPr>
        <p:spPr bwMode="auto">
          <a:xfrm>
            <a:off x="268288" y="1700213"/>
            <a:ext cx="8893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>
              <a:spcBef>
                <a:spcPct val="0"/>
              </a:spcBef>
              <a:buFont typeface="Symbol" pitchFamily="18" charset="2"/>
              <a:buNone/>
            </a:pPr>
            <a:endParaRPr lang="fr-FR" altLang="fr-FR" b="1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Symbol" pitchFamily="18" charset="2"/>
              <a:buNone/>
            </a:pPr>
            <a:r>
              <a:rPr lang="fr-FR" altLang="fr-FR" b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</a:t>
            </a:r>
          </a:p>
          <a:p>
            <a:pPr algn="just">
              <a:spcBef>
                <a:spcPct val="0"/>
              </a:spcBef>
              <a:buFont typeface="Symbol" pitchFamily="18" charset="2"/>
              <a:buNone/>
            </a:pPr>
            <a:r>
              <a:rPr lang="fr-FR" altLang="fr-FR" b="1">
                <a:solidFill>
                  <a:schemeClr val="tx1"/>
                </a:solidFill>
                <a:latin typeface="Arial" charset="0"/>
                <a:sym typeface="Wingdings" pitchFamily="2" charset="2"/>
              </a:rPr>
              <a:t>	</a:t>
            </a:r>
            <a:endParaRPr lang="fr-FR" altLang="fr-FR" sz="1000">
              <a:solidFill>
                <a:schemeClr val="tx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205515" y="1619898"/>
            <a:ext cx="8765959" cy="5160463"/>
          </a:xfrm>
          <a:prstGeom prst="rect">
            <a:avLst/>
          </a:prstGeom>
        </p:spPr>
        <p:txBody>
          <a:bodyPr lIns="91428" tIns="45715" rIns="91428" bIns="45715"/>
          <a:lstStyle>
            <a:lvl1pPr marL="274286" indent="-274286" algn="l" defTabSz="914287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192" indent="-274286" algn="l" defTabSz="914287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558" indent="-228571" algn="l" defTabSz="914287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859" indent="-228571" algn="l" defTabSz="914287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859" indent="-228571" algn="l" defTabSz="914287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860" indent="-228571" algn="l" defTabSz="914287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860" indent="-228571" algn="l" defTabSz="914287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2860" indent="-228571" algn="l" defTabSz="914287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2861" indent="-228571" algn="l" defTabSz="914287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Symbol" pitchFamily="18" charset="2"/>
              <a:buNone/>
              <a:defRPr/>
            </a:pP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La PFIDASS repose sur 2 axes :</a:t>
            </a:r>
          </a:p>
          <a:p>
            <a:pPr algn="just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Le repérage des personnes en situation de renoncement aux soins par les acteurs du Front Office </a:t>
            </a: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(accueil CPAM, centre d’examen de santé, service social CARSAT) </a:t>
            </a:r>
            <a:endPara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 algn="just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Symbol" pitchFamily="18" charset="2"/>
              <a:buNone/>
              <a:defRPr/>
            </a:pPr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 La prise en charge par une plateforme centralisée,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pour répondre à un besoin :</a:t>
            </a:r>
          </a:p>
          <a:p>
            <a:pPr lvl="1" algn="just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−"/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de guidance  : droits, parcours de soins</a:t>
            </a:r>
          </a:p>
          <a:p>
            <a:pPr marL="301906" lvl="1" indent="0" algn="just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  <a:defRPr/>
            </a:pPr>
            <a:endParaRPr lang="fr-FR" sz="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lvl="1" algn="just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−"/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d’ordre financier  : reste à charge, aide à l’acquisition d’une complémentaire santé,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  <a:defRPr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 algn="just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  <a:defRPr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7E19719D-ED24-456D-9B45-78CBB1B3FB70}"/>
              </a:ext>
            </a:extLst>
          </p:cNvPr>
          <p:cNvSpPr txBox="1">
            <a:spLocks noChangeArrowheads="1"/>
          </p:cNvSpPr>
          <p:nvPr/>
        </p:nvSpPr>
        <p:spPr>
          <a:xfrm>
            <a:off x="1686485" y="3545451"/>
            <a:ext cx="5067945" cy="448584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+mj-lt"/>
                <a:ea typeface="+mj-ea"/>
                <a:cs typeface="+mj-cs"/>
                <a:sym typeface="Wingdings" pitchFamily="2" charset="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Trebuchet MS" pitchFamily="34" charset="0"/>
                <a:sym typeface="Wingdings" pitchFamily="2" charset="2"/>
              </a:defRPr>
            </a:lvl9pPr>
          </a:lstStyle>
          <a:p>
            <a:pPr algn="ctr" eaLnBrk="1" hangingPunct="1"/>
            <a:r>
              <a:rPr lang="fr-FR" altLang="fr-FR" sz="1600" i="1" kern="0" dirty="0">
                <a:solidFill>
                  <a:srgbClr val="005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PRINCIPES DE FONCTIONNEMENT</a:t>
            </a:r>
            <a:endParaRPr lang="fr-FR" altLang="fr-FR" sz="1100" b="0" i="1" kern="0" dirty="0">
              <a:solidFill>
                <a:srgbClr val="005B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26"/>
          <p:cNvGrpSpPr>
            <a:grpSpLocks/>
          </p:cNvGrpSpPr>
          <p:nvPr/>
        </p:nvGrpSpPr>
        <p:grpSpPr bwMode="auto">
          <a:xfrm>
            <a:off x="1224951" y="4051569"/>
            <a:ext cx="5529479" cy="2728793"/>
            <a:chOff x="-475473" y="-459926"/>
            <a:chExt cx="6781406" cy="4932225"/>
          </a:xfrm>
        </p:grpSpPr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59435" y="-459926"/>
              <a:ext cx="5046498" cy="402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                       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defTabSz="4572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altLang="fr-FR" sz="1000" ker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 </a:t>
              </a:r>
              <a:endParaRPr lang="fr-FR" altLang="fr-FR" sz="1200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-475473" y="-111759"/>
              <a:ext cx="1581093" cy="95111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 upright="1"/>
            <a:lstStyle/>
            <a:p>
              <a:pPr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Accueil CPAM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  <a:p>
              <a:pPr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kern="0" dirty="0">
                  <a:solidFill>
                    <a:srgbClr val="000000"/>
                  </a:solidFill>
                  <a:latin typeface="Calibri"/>
                  <a:ea typeface="Times New Roman"/>
                  <a:cs typeface="+mn-cs"/>
                </a:rPr>
                <a:t>Services</a:t>
              </a: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Times New Roman"/>
                  <a:cs typeface="+mn-cs"/>
                </a:rPr>
                <a:t> </a:t>
              </a:r>
              <a:r>
                <a:rPr lang="fr-FR" sz="900" b="1" kern="0" dirty="0" smtClean="0">
                  <a:solidFill>
                    <a:srgbClr val="000000"/>
                  </a:solidFill>
                  <a:latin typeface="Calibri"/>
                  <a:ea typeface="Times New Roman"/>
                  <a:cs typeface="+mn-cs"/>
                </a:rPr>
                <a:t>CPAM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-369678" y="1061017"/>
              <a:ext cx="1461472" cy="65029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 upright="1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CES CPAM</a:t>
              </a:r>
              <a:endParaRPr lang="fr-FR" sz="1400" kern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-475473" y="2075428"/>
              <a:ext cx="1579367" cy="98410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Service Social CARSAT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4411768" y="1303143"/>
              <a:ext cx="1574439" cy="80290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 upright="1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Professionnels de santé, MSP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905143" y="3132834"/>
              <a:ext cx="1073244" cy="8195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Conseil Général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3578749" y="3596370"/>
              <a:ext cx="1320172" cy="87592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 upright="1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Mutualité Française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4487812" y="2642954"/>
              <a:ext cx="1498397" cy="83316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Centres hospitaliers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7" name="AutoShape 14"/>
            <p:cNvCxnSpPr>
              <a:cxnSpLocks noChangeShapeType="1"/>
            </p:cNvCxnSpPr>
            <p:nvPr/>
          </p:nvCxnSpPr>
          <p:spPr bwMode="auto">
            <a:xfrm flipH="1">
              <a:off x="1233488" y="1195387"/>
              <a:ext cx="744537" cy="160338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5"/>
            <p:cNvCxnSpPr>
              <a:cxnSpLocks noChangeShapeType="1"/>
            </p:cNvCxnSpPr>
            <p:nvPr/>
          </p:nvCxnSpPr>
          <p:spPr bwMode="auto">
            <a:xfrm flipH="1" flipV="1">
              <a:off x="1209675" y="471487"/>
              <a:ext cx="728663" cy="239713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16"/>
            <p:cNvCxnSpPr>
              <a:cxnSpLocks noChangeShapeType="1"/>
            </p:cNvCxnSpPr>
            <p:nvPr/>
          </p:nvCxnSpPr>
          <p:spPr bwMode="auto">
            <a:xfrm flipH="1">
              <a:off x="1209675" y="1870075"/>
              <a:ext cx="974725" cy="411162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17"/>
            <p:cNvCxnSpPr>
              <a:cxnSpLocks noChangeShapeType="1"/>
            </p:cNvCxnSpPr>
            <p:nvPr/>
          </p:nvCxnSpPr>
          <p:spPr bwMode="auto">
            <a:xfrm flipH="1">
              <a:off x="2825750" y="2074862"/>
              <a:ext cx="128588" cy="1381125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18"/>
            <p:cNvCxnSpPr>
              <a:cxnSpLocks noChangeShapeType="1"/>
            </p:cNvCxnSpPr>
            <p:nvPr/>
          </p:nvCxnSpPr>
          <p:spPr bwMode="auto">
            <a:xfrm>
              <a:off x="3467100" y="2084502"/>
              <a:ext cx="484188" cy="1277937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19"/>
            <p:cNvCxnSpPr>
              <a:cxnSpLocks noChangeShapeType="1"/>
            </p:cNvCxnSpPr>
            <p:nvPr/>
          </p:nvCxnSpPr>
          <p:spPr bwMode="auto">
            <a:xfrm>
              <a:off x="3868738" y="1961980"/>
              <a:ext cx="619125" cy="725488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0"/>
            <p:cNvCxnSpPr>
              <a:cxnSpLocks noChangeShapeType="1"/>
            </p:cNvCxnSpPr>
            <p:nvPr/>
          </p:nvCxnSpPr>
          <p:spPr bwMode="auto">
            <a:xfrm flipH="1" flipV="1">
              <a:off x="3951288" y="1460500"/>
              <a:ext cx="460375" cy="114300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4487812" y="34514"/>
              <a:ext cx="1735166" cy="80484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Autres partenaires : CCAS, associations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2074191" y="3584279"/>
              <a:ext cx="1392909" cy="88802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70C0"/>
              </a:solidFill>
              <a:prstDash val="solid"/>
              <a:headEnd/>
              <a:tailEnd/>
            </a:ln>
            <a:effectLst/>
          </p:spPr>
          <p:txBody>
            <a:bodyPr lIns="79919" tIns="39959" rIns="79919" bIns="39959"/>
            <a:lstStyle/>
            <a:p>
              <a:pPr algn="ctr" defTabSz="457200" eaLnBrk="0" fontAlgn="auto" hangingPunct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Service Médical A.M.</a:t>
              </a:r>
              <a:endParaRPr lang="fr-FR" sz="1400" kern="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36" name="AutoShape 17"/>
            <p:cNvCxnSpPr>
              <a:cxnSpLocks noChangeShapeType="1"/>
            </p:cNvCxnSpPr>
            <p:nvPr/>
          </p:nvCxnSpPr>
          <p:spPr bwMode="auto">
            <a:xfrm flipH="1">
              <a:off x="1927225" y="1927225"/>
              <a:ext cx="550863" cy="1193800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20"/>
            <p:cNvCxnSpPr>
              <a:cxnSpLocks noChangeShapeType="1"/>
            </p:cNvCxnSpPr>
            <p:nvPr/>
          </p:nvCxnSpPr>
          <p:spPr bwMode="auto">
            <a:xfrm flipH="1">
              <a:off x="3868738" y="409575"/>
              <a:ext cx="466725" cy="123825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à coins arrondis 37"/>
            <p:cNvSpPr/>
            <p:nvPr/>
          </p:nvSpPr>
          <p:spPr>
            <a:xfrm>
              <a:off x="2223799" y="205375"/>
              <a:ext cx="1579623" cy="1524974"/>
            </a:xfrm>
            <a:prstGeom prst="roundRect">
              <a:avLst/>
            </a:prstGeom>
            <a:solidFill>
              <a:srgbClr val="EEECE1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smtClean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PFIDASS</a:t>
              </a:r>
              <a:endParaRPr lang="fr-FR" sz="2000" kern="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7015084" y="4873324"/>
            <a:ext cx="1421548" cy="736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détecteurs 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H="1" flipV="1">
            <a:off x="6579989" y="4708692"/>
            <a:ext cx="498863" cy="5346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6625466" y="5242889"/>
            <a:ext cx="442859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6570634" y="5264725"/>
            <a:ext cx="522084" cy="51216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re 3"/>
          <p:cNvSpPr txBox="1">
            <a:spLocks/>
          </p:cNvSpPr>
          <p:nvPr/>
        </p:nvSpPr>
        <p:spPr>
          <a:xfrm>
            <a:off x="2441258" y="138015"/>
            <a:ext cx="6573333" cy="1371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2"/>
            <a:r>
              <a:rPr lang="fr-FR" sz="2500" b="1" kern="0" dirty="0" smtClean="0">
                <a:solidFill>
                  <a:srgbClr val="005BA8"/>
                </a:solidFill>
              </a:rPr>
              <a:t>Lutter contre les inégalités sociales d’accès aux soins : l’exemple de la PFIDASS</a:t>
            </a:r>
          </a:p>
          <a:p>
            <a:pPr marL="0" lvl="2"/>
            <a:endParaRPr lang="fr-FR" sz="500" b="1" i="1" kern="0" dirty="0">
              <a:solidFill>
                <a:srgbClr val="005BA8"/>
              </a:solidFill>
            </a:endParaRPr>
          </a:p>
          <a:p>
            <a:pPr marL="0" lvl="2"/>
            <a:r>
              <a:rPr lang="fr-FR" sz="1500" i="1" kern="0" dirty="0" smtClean="0">
                <a:solidFill>
                  <a:srgbClr val="005BA8"/>
                </a:solidFill>
              </a:rPr>
              <a:t>(Plate-Forme </a:t>
            </a:r>
            <a:r>
              <a:rPr lang="fr-FR" sz="1500" i="1" kern="0" dirty="0">
                <a:solidFill>
                  <a:srgbClr val="005BA8"/>
                </a:solidFill>
              </a:rPr>
              <a:t>d’Intervention Départementale pour l’Accès aux Soins et à la Santé)</a:t>
            </a:r>
          </a:p>
        </p:txBody>
      </p:sp>
    </p:spTree>
    <p:extLst>
      <p:ext uri="{BB962C8B-B14F-4D97-AF65-F5344CB8AC3E}">
        <p14:creationId xmlns:p14="http://schemas.microsoft.com/office/powerpoint/2010/main" val="23536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24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491713" y="1488733"/>
            <a:ext cx="8070828" cy="3143656"/>
          </a:xfrm>
          <a:prstGeom prst="rect">
            <a:avLst/>
          </a:prstGeom>
        </p:spPr>
        <p:txBody>
          <a:bodyPr vert="horz" lIns="0" tIns="0" rIns="0" bIns="3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73050" marR="0" indent="-2635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ppleSymbols" charset="0"/>
              <a:buChar char="⎯"/>
              <a:tabLst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446088" marR="0" indent="-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marR="0" indent="-1819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fr-FR" altLang="fr-FR" dirty="0">
                <a:ea typeface="Calibri" pitchFamily="34" charset="0"/>
              </a:rPr>
              <a:t>La PFIDASS réalise un bilan des droits et, en fonction de la situation peut : </a:t>
            </a:r>
          </a:p>
          <a:p>
            <a:pPr marL="0" lvl="1" indent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</a:pPr>
            <a:r>
              <a:rPr lang="fr-FR" altLang="fr-FR" sz="1600" dirty="0">
                <a:ea typeface="Calibri" pitchFamily="34" charset="0"/>
                <a:sym typeface="Wingdings"/>
              </a:rPr>
              <a:t>	</a:t>
            </a:r>
            <a:r>
              <a:rPr lang="fr-FR" altLang="fr-FR" sz="1600" dirty="0" smtClean="0">
                <a:ea typeface="Calibri" pitchFamily="34" charset="0"/>
                <a:sym typeface="Wingdings"/>
              </a:rPr>
              <a:t> </a:t>
            </a:r>
            <a:r>
              <a:rPr lang="fr-FR" altLang="fr-FR" sz="1600" dirty="0" smtClean="0">
                <a:ea typeface="Calibri" pitchFamily="34" charset="0"/>
              </a:rPr>
              <a:t>Attribuer </a:t>
            </a:r>
            <a:r>
              <a:rPr lang="fr-FR" altLang="fr-FR" sz="1600" dirty="0">
                <a:ea typeface="Calibri" pitchFamily="34" charset="0"/>
              </a:rPr>
              <a:t>et/ou expliquer les droits (CMUC, ACS)</a:t>
            </a:r>
          </a:p>
          <a:p>
            <a:pPr marL="0" lvl="1" indent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</a:pPr>
            <a:r>
              <a:rPr lang="fr-FR" altLang="fr-FR" sz="1600" dirty="0" smtClean="0">
                <a:ea typeface="Calibri" pitchFamily="34" charset="0"/>
                <a:sym typeface="Wingdings"/>
              </a:rPr>
              <a:t>	 </a:t>
            </a:r>
            <a:r>
              <a:rPr lang="fr-FR" altLang="fr-FR" sz="1600" dirty="0" smtClean="0">
                <a:ea typeface="Calibri" pitchFamily="34" charset="0"/>
              </a:rPr>
              <a:t>Aider </a:t>
            </a:r>
            <a:r>
              <a:rPr lang="fr-FR" altLang="fr-FR" sz="1600" dirty="0">
                <a:ea typeface="Calibri" pitchFamily="34" charset="0"/>
              </a:rPr>
              <a:t>aux choix d’une complémentaire santé</a:t>
            </a:r>
          </a:p>
          <a:p>
            <a:pPr marL="0" lvl="1" indent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</a:pPr>
            <a:r>
              <a:rPr lang="fr-FR" altLang="fr-FR" sz="1600" dirty="0" smtClean="0">
                <a:ea typeface="Calibri" pitchFamily="34" charset="0"/>
                <a:sym typeface="Wingdings"/>
              </a:rPr>
              <a:t>	 </a:t>
            </a:r>
            <a:r>
              <a:rPr lang="fr-FR" altLang="fr-FR" sz="1600" dirty="0" smtClean="0">
                <a:ea typeface="Calibri" pitchFamily="34" charset="0"/>
              </a:rPr>
              <a:t>Élaborer </a:t>
            </a:r>
            <a:r>
              <a:rPr lang="fr-FR" altLang="fr-FR" sz="1600" dirty="0">
                <a:ea typeface="Calibri" pitchFamily="34" charset="0"/>
              </a:rPr>
              <a:t>des plans d’aides financières associant d’autres partenaires</a:t>
            </a:r>
          </a:p>
          <a:p>
            <a:pPr marL="0" lvl="1" indent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</a:pPr>
            <a:r>
              <a:rPr lang="fr-FR" altLang="fr-FR" sz="1600" dirty="0" smtClean="0">
                <a:ea typeface="Calibri" pitchFamily="34" charset="0"/>
                <a:sym typeface="Wingdings"/>
              </a:rPr>
              <a:t>	 </a:t>
            </a:r>
            <a:r>
              <a:rPr lang="fr-FR" altLang="fr-FR" sz="1600" dirty="0" smtClean="0">
                <a:ea typeface="Calibri" pitchFamily="34" charset="0"/>
              </a:rPr>
              <a:t>Orienter </a:t>
            </a:r>
            <a:r>
              <a:rPr lang="fr-FR" altLang="fr-FR" sz="1600" dirty="0">
                <a:ea typeface="Calibri" pitchFamily="34" charset="0"/>
              </a:rPr>
              <a:t>vers le professionnel de santé le plus adapté </a:t>
            </a:r>
          </a:p>
          <a:p>
            <a:pPr marL="0" lvl="1" indent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</a:pPr>
            <a:r>
              <a:rPr lang="fr-FR" altLang="fr-FR" sz="1600" dirty="0" smtClean="0">
                <a:ea typeface="Calibri" pitchFamily="34" charset="0"/>
                <a:sym typeface="Wingdings"/>
              </a:rPr>
              <a:t>	</a:t>
            </a:r>
            <a:r>
              <a:rPr lang="fr-FR" altLang="fr-FR" sz="1600" dirty="0" smtClean="0">
                <a:ea typeface="Calibri" pitchFamily="34" charset="0"/>
              </a:rPr>
              <a:t>Mobiliser </a:t>
            </a:r>
            <a:r>
              <a:rPr lang="fr-FR" altLang="fr-FR" sz="1600" dirty="0">
                <a:ea typeface="Calibri" pitchFamily="34" charset="0"/>
              </a:rPr>
              <a:t>la personne vers une plus grande attention à sa santé </a:t>
            </a:r>
          </a:p>
          <a:p>
            <a:pPr marL="0" lvl="1" indent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70C0"/>
              </a:buClr>
            </a:pPr>
            <a:r>
              <a:rPr lang="fr-FR" altLang="fr-FR" sz="1600" dirty="0" smtClean="0">
                <a:ea typeface="Calibri" pitchFamily="34" charset="0"/>
                <a:sym typeface="Wingdings"/>
              </a:rPr>
              <a:t>	 </a:t>
            </a:r>
            <a:r>
              <a:rPr lang="fr-FR" altLang="fr-FR" sz="1600" dirty="0" smtClean="0">
                <a:ea typeface="Calibri" pitchFamily="34" charset="0"/>
              </a:rPr>
              <a:t>Le </a:t>
            </a:r>
            <a:r>
              <a:rPr lang="fr-FR" altLang="fr-FR" sz="1600" dirty="0">
                <a:ea typeface="Calibri" pitchFamily="34" charset="0"/>
              </a:rPr>
              <a:t>travail d’accompagnement s’achève une fois les soins effectivement </a:t>
            </a:r>
            <a:r>
              <a:rPr lang="fr-FR" altLang="fr-FR" sz="1600" dirty="0" smtClean="0">
                <a:ea typeface="Calibri" pitchFamily="34" charset="0"/>
              </a:rPr>
              <a:t>	réalisés</a:t>
            </a:r>
            <a:endParaRPr lang="fr-FR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799755" y="4796286"/>
            <a:ext cx="7636885" cy="1870589"/>
          </a:xfrm>
          <a:prstGeom prst="roundRect">
            <a:avLst/>
          </a:prstGeom>
          <a:noFill/>
          <a:ln w="28575">
            <a:solidFill>
              <a:srgbClr val="005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PRATIQUE : 3 MANIÈRES DE TRANSMETTRE LES SIGNALEMENTS</a:t>
            </a:r>
          </a:p>
          <a:p>
            <a:endParaRPr lang="fr-FR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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email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944.pfidass.13.cpam-marseille@assurance-maladie.fr</a:t>
            </a:r>
          </a:p>
          <a:p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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téléphone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0 811 910 009 (Service 0,06€/min + prix appel)</a:t>
            </a:r>
          </a:p>
          <a:p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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courrier : PFIDASS - CPAM 13</a:t>
            </a:r>
          </a:p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 13421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 cedex 20</a:t>
            </a:r>
          </a:p>
        </p:txBody>
      </p:sp>
    </p:spTree>
    <p:extLst>
      <p:ext uri="{BB962C8B-B14F-4D97-AF65-F5344CB8AC3E}">
        <p14:creationId xmlns:p14="http://schemas.microsoft.com/office/powerpoint/2010/main" val="2012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53" y="3227712"/>
            <a:ext cx="494186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53968" y="1628776"/>
            <a:ext cx="8353601" cy="1987838"/>
          </a:xfrm>
        </p:spPr>
        <p:txBody>
          <a:bodyPr/>
          <a:lstStyle/>
          <a:p>
            <a:pPr algn="l"/>
            <a:r>
              <a:rPr lang="fr-FR" sz="3600" dirty="0" smtClean="0">
                <a:solidFill>
                  <a:srgbClr val="005BA8"/>
                </a:solidFill>
              </a:rPr>
              <a:t>L’OFFRE DE SOINS DANS LE DÉPARTEMENT DES BOUCHES-DU-RHÔNE</a:t>
            </a:r>
            <a:endParaRPr lang="fr-FR" sz="3600" dirty="0">
              <a:solidFill>
                <a:srgbClr val="005B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9701" y="1311214"/>
            <a:ext cx="8606875" cy="5408762"/>
          </a:xfrm>
        </p:spPr>
        <p:txBody>
          <a:bodyPr anchor="ctr" anchorCtr="0">
            <a:normAutofit fontScale="85000" lnSpcReduction="10000"/>
          </a:bodyPr>
          <a:lstStyle/>
          <a:p>
            <a:r>
              <a:rPr lang="fr-FR" sz="1800" b="1" dirty="0" smtClean="0">
                <a:solidFill>
                  <a:srgbClr val="005BA8"/>
                </a:solidFill>
                <a:sym typeface="Wingdings"/>
              </a:rPr>
              <a:t> </a:t>
            </a:r>
            <a:r>
              <a:rPr lang="fr-FR" sz="1900" b="1" dirty="0" smtClean="0">
                <a:solidFill>
                  <a:srgbClr val="005BA8"/>
                </a:solidFill>
              </a:rPr>
              <a:t>Un département à la démographie importante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Au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janvier 2019, le département des Bouches-du-Rhône compte plus de 1.9 millions de bénéficiaires*, ce qui en fait le 2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département le plus peuplé (Paris comptant 2.5 millions de bénéficiaires)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Le département est fortement urbanisé : plus de la moitié de la population est concentrée sur les villes de Marseille et Aix-en-Provence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Bien qu’importante, la démographie ne progresse pas davantage que la moyenne nationale :  au cours des 15 dernières années, celle-ci a augmenté de +11.2% dans les </a:t>
            </a:r>
            <a:r>
              <a:rPr lang="fr-FR" sz="1800" dirty="0"/>
              <a:t>Bouches-du-Rhône</a:t>
            </a:r>
            <a:r>
              <a:rPr lang="fr-FR" sz="1800" dirty="0" smtClean="0"/>
              <a:t> et de +15.2% en France métropolitaine</a:t>
            </a:r>
          </a:p>
          <a:p>
            <a:endParaRPr lang="fr-FR" sz="200" dirty="0" smtClean="0"/>
          </a:p>
          <a:p>
            <a:endParaRPr lang="fr-FR" sz="600" dirty="0" smtClean="0"/>
          </a:p>
          <a:p>
            <a:r>
              <a:rPr lang="fr-FR" sz="1900" b="1" dirty="0" smtClean="0">
                <a:solidFill>
                  <a:srgbClr val="005BA8"/>
                </a:solidFill>
              </a:rPr>
              <a:t>Des </a:t>
            </a:r>
            <a:r>
              <a:rPr lang="fr-FR" sz="1900" b="1" dirty="0">
                <a:solidFill>
                  <a:srgbClr val="005BA8"/>
                </a:solidFill>
              </a:rPr>
              <a:t>inégalités sociales </a:t>
            </a:r>
            <a:r>
              <a:rPr lang="fr-FR" sz="1900" b="1" dirty="0" smtClean="0">
                <a:solidFill>
                  <a:srgbClr val="005BA8"/>
                </a:solidFill>
              </a:rPr>
              <a:t>très marquées</a:t>
            </a:r>
            <a:r>
              <a:rPr lang="fr-FR" sz="1900" b="1" dirty="0" smtClean="0">
                <a:sym typeface="Wingdings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ym typeface="Wingdings"/>
              </a:rPr>
              <a:t>La CPCAM des Bouches-du-Rhône vient en 3</a:t>
            </a:r>
            <a:r>
              <a:rPr lang="fr-FR" sz="1800" baseline="30000" dirty="0" smtClean="0">
                <a:sym typeface="Wingdings"/>
              </a:rPr>
              <a:t>ème</a:t>
            </a:r>
            <a:r>
              <a:rPr lang="fr-FR" sz="1800" dirty="0" smtClean="0">
                <a:sym typeface="Wingdings"/>
              </a:rPr>
              <a:t> position des caisses comptant le plus grand nombre de bénéficiaires de la CMU-C, après les CPAM de Saint-Denis et Bobigny. </a:t>
            </a:r>
            <a:br>
              <a:rPr lang="fr-FR" sz="1800" dirty="0" smtClean="0">
                <a:sym typeface="Wingdings"/>
              </a:rPr>
            </a:br>
            <a:r>
              <a:rPr lang="fr-FR" sz="1800" dirty="0" smtClean="0">
                <a:sym typeface="Wingdings"/>
              </a:rPr>
              <a:t/>
            </a:r>
            <a:br>
              <a:rPr lang="fr-FR" sz="1800" dirty="0" smtClean="0">
                <a:sym typeface="Wingdings"/>
              </a:rPr>
            </a:br>
            <a:r>
              <a:rPr lang="fr-FR" sz="1800" dirty="0" smtClean="0">
                <a:sym typeface="Wingdings"/>
              </a:rPr>
              <a:t>Au 1</a:t>
            </a:r>
            <a:r>
              <a:rPr lang="fr-FR" sz="1800" baseline="30000" dirty="0" smtClean="0">
                <a:sym typeface="Wingdings"/>
              </a:rPr>
              <a:t>er</a:t>
            </a:r>
            <a:r>
              <a:rPr lang="fr-FR" sz="1800" dirty="0" smtClean="0">
                <a:sym typeface="Wingdings"/>
              </a:rPr>
              <a:t> janvier 2019, les bénéficiaires de la CMU-C représentent 11.2% de la population protégée du </a:t>
            </a:r>
            <a:r>
              <a:rPr lang="fr-FR" sz="1800" dirty="0">
                <a:sym typeface="Wingdings"/>
              </a:rPr>
              <a:t>département (219 000 bénéficiaires) alors </a:t>
            </a:r>
            <a:r>
              <a:rPr lang="fr-FR" sz="1800" dirty="0" smtClean="0">
                <a:sym typeface="Wingdings"/>
              </a:rPr>
              <a:t>qu’au niveau national cette proportion est de 7.4%.</a:t>
            </a:r>
            <a:br>
              <a:rPr lang="fr-FR" sz="1800" dirty="0" smtClean="0">
                <a:sym typeface="Wingdings"/>
              </a:rPr>
            </a:br>
            <a:r>
              <a:rPr lang="fr-FR" sz="1800" dirty="0" smtClean="0">
                <a:sym typeface="Wingdings"/>
              </a:rPr>
              <a:t> </a:t>
            </a:r>
            <a:br>
              <a:rPr lang="fr-FR" sz="1800" dirty="0" smtClean="0">
                <a:sym typeface="Wingdings"/>
              </a:rPr>
            </a:br>
            <a:r>
              <a:rPr lang="fr-FR" sz="1800" dirty="0" smtClean="0">
                <a:sym typeface="Wingdings"/>
              </a:rPr>
              <a:t>Ces bénéficiaires de la CMU-C sont très inégalement répartis sur le territoire : 67% d’entre eux sont </a:t>
            </a:r>
            <a:r>
              <a:rPr lang="fr-FR" sz="1800" dirty="0">
                <a:sym typeface="Wingdings"/>
              </a:rPr>
              <a:t>concentrés sur la ville de </a:t>
            </a:r>
            <a:r>
              <a:rPr lang="fr-FR" sz="1800" dirty="0" smtClean="0">
                <a:sym typeface="Wingdings"/>
              </a:rPr>
              <a:t>Marseille, représentant 18.4% de la population protégée de la commune, alors que sur le département des Bouches-du-Rhône - hors Marseille, les bénéficiaires de la CMU-C représentent 6.7% de la population protégée.</a:t>
            </a:r>
          </a:p>
          <a:p>
            <a:pPr lvl="2" indent="0">
              <a:buNone/>
            </a:pPr>
            <a:endParaRPr lang="fr-FR" sz="1100" i="1" dirty="0" smtClean="0">
              <a:sym typeface="Wingdings"/>
            </a:endParaRPr>
          </a:p>
          <a:p>
            <a:pPr lvl="2" indent="0">
              <a:buNone/>
            </a:pPr>
            <a:endParaRPr lang="fr-FR" sz="1100" i="1" dirty="0" smtClean="0">
              <a:sym typeface="Wingdings"/>
            </a:endParaRPr>
          </a:p>
          <a:p>
            <a:pPr lvl="2" indent="0">
              <a:buNone/>
            </a:pPr>
            <a:r>
              <a:rPr lang="fr-FR" sz="1100" i="1" dirty="0" smtClean="0">
                <a:sym typeface="Wingdings"/>
              </a:rPr>
              <a:t>* Population protégée CPCAM : régime général + sections locales mutualistes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4</a:t>
            </a:fld>
            <a:endParaRPr lang="fr-FR">
              <a:solidFill>
                <a:srgbClr val="03A9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5</a:t>
            </a:fld>
            <a:endParaRPr lang="fr-FR">
              <a:solidFill>
                <a:srgbClr val="03A9DA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8355" y="1363716"/>
            <a:ext cx="8131849" cy="775635"/>
          </a:xfrm>
        </p:spPr>
        <p:txBody>
          <a:bodyPr anchor="ctr" anchorCtr="0"/>
          <a:lstStyle/>
          <a:p>
            <a:r>
              <a:rPr lang="fr-FR" sz="1400" i="1" dirty="0" smtClean="0">
                <a:solidFill>
                  <a:srgbClr val="005BA8"/>
                </a:solidFill>
              </a:rPr>
              <a:t>Comparaison de la part de bénéficiaires CMU-C au sein de différentes communes du département et arrondissements de Marseille, en 2018 </a:t>
            </a:r>
            <a:r>
              <a:rPr lang="fr-FR" sz="1050" b="0" i="1" dirty="0" smtClean="0">
                <a:solidFill>
                  <a:srgbClr val="005BA8"/>
                </a:solidFill>
              </a:rPr>
              <a:t>(données locales-CPCAM-régime général)</a:t>
            </a:r>
            <a:endParaRPr lang="fr-FR" sz="1050" b="0" i="1" dirty="0">
              <a:solidFill>
                <a:srgbClr val="005BA8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83412" y="2639681"/>
            <a:ext cx="517585" cy="31055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58751"/>
              </p:ext>
            </p:extLst>
          </p:nvPr>
        </p:nvGraphicFramePr>
        <p:xfrm>
          <a:off x="86264" y="2527537"/>
          <a:ext cx="8796083" cy="377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lipse 7"/>
          <p:cNvSpPr/>
          <p:nvPr/>
        </p:nvSpPr>
        <p:spPr>
          <a:xfrm>
            <a:off x="3870386" y="2858216"/>
            <a:ext cx="517585" cy="31055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28447" y="2944481"/>
            <a:ext cx="517585" cy="31055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980982" y="3657595"/>
            <a:ext cx="517585" cy="31055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687682" y="3968146"/>
            <a:ext cx="517585" cy="31055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6189" y="1454476"/>
            <a:ext cx="8776543" cy="521969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5BA8"/>
                </a:solidFill>
                <a:sym typeface="Wingdings"/>
              </a:rPr>
              <a:t> </a:t>
            </a:r>
            <a:r>
              <a:rPr lang="fr-FR" b="1" dirty="0">
                <a:solidFill>
                  <a:srgbClr val="005B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consommation de soins soutenue</a:t>
            </a:r>
            <a:endParaRPr lang="fr-FR" dirty="0">
              <a:solidFill>
                <a:srgbClr val="005B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b="1" dirty="0" smtClean="0">
              <a:solidFill>
                <a:srgbClr val="005BA8"/>
              </a:solidFill>
            </a:endParaRPr>
          </a:p>
          <a:p>
            <a:endParaRPr lang="fr-FR" altLang="fr-FR" sz="1200" i="1" dirty="0" smtClean="0">
              <a:solidFill>
                <a:srgbClr val="000099"/>
              </a:solidFill>
            </a:endParaRPr>
          </a:p>
          <a:p>
            <a:endParaRPr lang="fr-FR" altLang="fr-FR" sz="300" i="1" dirty="0">
              <a:solidFill>
                <a:srgbClr val="000099"/>
              </a:solidFill>
            </a:endParaRPr>
          </a:p>
          <a:p>
            <a:endParaRPr lang="fr-FR" altLang="fr-FR" sz="1800" i="1" dirty="0" smtClean="0">
              <a:solidFill>
                <a:srgbClr val="000099"/>
              </a:solidFill>
            </a:endParaRPr>
          </a:p>
          <a:p>
            <a:endParaRPr lang="fr-FR" altLang="fr-FR" sz="1800" i="1" dirty="0">
              <a:solidFill>
                <a:srgbClr val="000099"/>
              </a:solidFill>
            </a:endParaRPr>
          </a:p>
          <a:p>
            <a:endParaRPr lang="fr-FR" altLang="fr-FR" sz="1800" i="1" dirty="0" smtClean="0">
              <a:solidFill>
                <a:srgbClr val="000099"/>
              </a:solidFill>
            </a:endParaRPr>
          </a:p>
          <a:p>
            <a:endParaRPr lang="fr-FR" altLang="fr-FR" sz="1800" i="1" dirty="0">
              <a:solidFill>
                <a:srgbClr val="000099"/>
              </a:solidFill>
            </a:endParaRPr>
          </a:p>
          <a:p>
            <a:endParaRPr lang="fr-FR" altLang="fr-FR" sz="400" i="1" dirty="0" smtClean="0">
              <a:solidFill>
                <a:srgbClr val="000099"/>
              </a:solidFill>
            </a:endParaRPr>
          </a:p>
          <a:p>
            <a:r>
              <a:rPr lang="fr-FR" altLang="fr-FR" sz="1100" i="1" dirty="0" smtClean="0">
                <a:solidFill>
                  <a:srgbClr val="000099"/>
                </a:solidFill>
              </a:rPr>
              <a:t>* </a:t>
            </a:r>
            <a:r>
              <a:rPr lang="fr-FR" altLang="fr-FR" sz="1050" i="1" dirty="0" smtClean="0"/>
              <a:t>Assurance invalidité, soins à l’étranger, assurance décès…</a:t>
            </a:r>
            <a:endParaRPr lang="fr-FR" altLang="fr-FR" sz="1050" i="1" dirty="0"/>
          </a:p>
          <a:p>
            <a:pPr algn="just"/>
            <a:endParaRPr lang="fr-FR" altLang="fr-FR" dirty="0" smtClean="0"/>
          </a:p>
          <a:p>
            <a:pPr algn="just"/>
            <a:r>
              <a:rPr lang="fr-FR" altLang="fr-FR" dirty="0" smtClean="0"/>
              <a:t>Les </a:t>
            </a:r>
            <a:r>
              <a:rPr lang="fr-FR" altLang="fr-FR" dirty="0"/>
              <a:t>dépenses de santé des Bouches-du-Rhône représentent </a:t>
            </a:r>
            <a:r>
              <a:rPr lang="fr-FR" altLang="fr-FR" b="1" dirty="0" smtClean="0"/>
              <a:t>4%</a:t>
            </a:r>
            <a:r>
              <a:rPr lang="fr-FR" altLang="fr-FR" dirty="0" smtClean="0"/>
              <a:t> </a:t>
            </a:r>
            <a:r>
              <a:rPr lang="fr-FR" altLang="fr-FR" dirty="0"/>
              <a:t>des dépenses </a:t>
            </a:r>
            <a:r>
              <a:rPr lang="fr-FR" altLang="fr-FR" dirty="0" smtClean="0"/>
              <a:t>nationales alors qu’avec 1.9 millions de </a:t>
            </a:r>
            <a:r>
              <a:rPr lang="fr-FR" dirty="0" smtClean="0"/>
              <a:t>bénéficiaires, le </a:t>
            </a:r>
            <a:r>
              <a:rPr lang="fr-FR" dirty="0"/>
              <a:t>département compte 3.2% de la population protégée </a:t>
            </a:r>
            <a:r>
              <a:rPr lang="fr-FR" dirty="0" smtClean="0"/>
              <a:t>totale</a:t>
            </a:r>
          </a:p>
          <a:p>
            <a:pPr algn="just"/>
            <a:r>
              <a:rPr lang="fr-FR" altLang="fr-FR" dirty="0" smtClean="0"/>
              <a:t>Les soins de ville représentent 46.8% des dépenses de santé du département, les soins hospitaliers 45.2% (autres prestations 8%)</a:t>
            </a:r>
            <a:endParaRPr lang="fr-FR" altLang="fr-FR" dirty="0"/>
          </a:p>
          <a:p>
            <a:endParaRPr lang="fr-FR" alt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6</a:t>
            </a:fld>
            <a:endParaRPr lang="fr-FR">
              <a:solidFill>
                <a:srgbClr val="03A9DA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69879"/>
              </p:ext>
            </p:extLst>
          </p:nvPr>
        </p:nvGraphicFramePr>
        <p:xfrm>
          <a:off x="323528" y="1940944"/>
          <a:ext cx="8424936" cy="2123382"/>
        </p:xfrm>
        <a:graphic>
          <a:graphicData uri="http://schemas.openxmlformats.org/drawingml/2006/table">
            <a:tbl>
              <a:tblPr/>
              <a:tblGrid>
                <a:gridCol w="1728192"/>
                <a:gridCol w="1374889"/>
                <a:gridCol w="1276458"/>
                <a:gridCol w="1381101"/>
                <a:gridCol w="1171815"/>
                <a:gridCol w="1492481"/>
              </a:tblGrid>
              <a:tr h="412112">
                <a:tc>
                  <a:txBody>
                    <a:bodyPr/>
                    <a:lstStyle/>
                    <a:p>
                      <a:pPr algn="l" fontAlgn="ctr"/>
                      <a:endParaRPr lang="fr-FR" sz="1050" b="0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Montants remboursés en 2018</a:t>
                      </a:r>
                    </a:p>
                    <a:p>
                      <a:pPr algn="ctr" fontAlgn="ctr"/>
                      <a:r>
                        <a:rPr lang="fr-FR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milliards d’euros)</a:t>
                      </a:r>
                      <a:endParaRPr lang="fr-FR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Montants moyens par bénéficiaire </a:t>
                      </a:r>
                      <a:r>
                        <a:rPr lang="fr-FR" sz="1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</a:t>
                      </a:r>
                      <a:r>
                        <a:rPr lang="fr-FR" sz="10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protégée)</a:t>
                      </a:r>
                      <a:endParaRPr lang="fr-FR" sz="10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05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</a:t>
                      </a:r>
                      <a:r>
                        <a:rPr lang="fr-F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</a:t>
                      </a:r>
                      <a:r>
                        <a:rPr lang="fr-FR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France des montants moyens par bénéficiaire</a:t>
                      </a:r>
                      <a:endParaRPr lang="fr-FR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</a:tr>
              <a:tr h="4334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</a:t>
                      </a:r>
                      <a:r>
                        <a:rPr lang="fr-FR" sz="9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Cnam – RG+SLM</a:t>
                      </a:r>
                      <a:endParaRPr lang="fr-FR" sz="9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Bouches-du-Rhône</a:t>
                      </a:r>
                      <a:endParaRPr lang="fr-FR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Bouches-du-Rhône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</a:tr>
              <a:tr h="35859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Soins de ville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3,23  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74,35  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1 698 €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231 </a:t>
                      </a:r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+ 38%</a:t>
                      </a:r>
                      <a:endParaRPr lang="fr-F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3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Soins</a:t>
                      </a:r>
                      <a:r>
                        <a:rPr lang="fr-FR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hospitaliers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3,21  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85,62 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1 639 €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1 417 €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+ 16%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3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prestations</a:t>
                      </a:r>
                      <a:r>
                        <a:rPr lang="fr-FR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fr-FR" sz="11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  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16,43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292 €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272 €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7%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3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dépenses de santé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7,11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176,42 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3 629 €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2 920 €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+ 24%</a:t>
                      </a:r>
                      <a:endParaRPr lang="fr-FR" sz="12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6189" y="1438278"/>
            <a:ext cx="8693139" cy="5153658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rgbClr val="005BA8"/>
                </a:solidFill>
              </a:rPr>
              <a:t>Une offre de soins ambulatoire très conséquente…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Les professionnels de santé </a:t>
            </a:r>
            <a:r>
              <a:rPr lang="fr-FR" sz="1400" dirty="0" smtClean="0"/>
              <a:t>libéraux du </a:t>
            </a:r>
            <a:r>
              <a:rPr lang="fr-FR" sz="1400" dirty="0"/>
              <a:t>département </a:t>
            </a:r>
            <a:r>
              <a:rPr lang="fr-FR" sz="1400" dirty="0" smtClean="0"/>
              <a:t>constituent plus </a:t>
            </a:r>
            <a:r>
              <a:rPr lang="fr-FR" sz="1400" dirty="0"/>
              <a:t>de 5% de l’ensemble des professionnels du territoire </a:t>
            </a:r>
            <a:r>
              <a:rPr lang="fr-FR" sz="1400" dirty="0" smtClean="0"/>
              <a:t>national alors que la population protégée des Bouches-du-Rhône ne représente que 3.2% du territoire</a:t>
            </a:r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La densité de </a:t>
            </a:r>
            <a:r>
              <a:rPr lang="fr-FR" sz="1400" dirty="0" smtClean="0"/>
              <a:t>professionnels de santé au sein du département </a:t>
            </a:r>
            <a:r>
              <a:rPr lang="fr-FR" sz="1400" dirty="0"/>
              <a:t>est globalement supérieure de </a:t>
            </a:r>
            <a:r>
              <a:rPr lang="fr-FR" sz="1400" dirty="0" smtClean="0"/>
              <a:t>59% </a:t>
            </a:r>
            <a:r>
              <a:rPr lang="fr-FR" sz="1400" dirty="0"/>
              <a:t>à la moyenne nationale. Les écarts les plus marqués s’observent dans la catégorie des auxiliaires, et particulièrement </a:t>
            </a:r>
            <a:r>
              <a:rPr lang="fr-FR" sz="1400" dirty="0" smtClean="0"/>
              <a:t>celle des </a:t>
            </a:r>
            <a:r>
              <a:rPr lang="fr-FR" sz="1400" dirty="0"/>
              <a:t>infirmiers dont le nombre pour 100 000 </a:t>
            </a:r>
            <a:r>
              <a:rPr lang="fr-FR" sz="1400" dirty="0" smtClean="0"/>
              <a:t>habitants </a:t>
            </a:r>
            <a:r>
              <a:rPr lang="fr-FR" sz="1400" dirty="0"/>
              <a:t>est plus de 2 fois supérieur à la moyenne </a:t>
            </a:r>
            <a:r>
              <a:rPr lang="fr-FR" sz="1400" dirty="0" smtClean="0"/>
              <a:t>nationale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7</a:t>
            </a:fld>
            <a:endParaRPr lang="fr-FR">
              <a:solidFill>
                <a:srgbClr val="03A9DA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29080"/>
              </p:ext>
            </p:extLst>
          </p:nvPr>
        </p:nvGraphicFramePr>
        <p:xfrm>
          <a:off x="390524" y="3268704"/>
          <a:ext cx="827722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776"/>
                <a:gridCol w="1447800"/>
                <a:gridCol w="1600200"/>
                <a:gridCol w="1371600"/>
                <a:gridCol w="1466849"/>
              </a:tblGrid>
              <a:tr h="244515">
                <a:tc rowSpan="2">
                  <a:txBody>
                    <a:bodyPr/>
                    <a:lstStyle/>
                    <a:p>
                      <a:r>
                        <a:rPr lang="fr-FR" sz="1000" b="0" i="1" dirty="0" smtClean="0">
                          <a:solidFill>
                            <a:schemeClr val="tx1"/>
                          </a:solidFill>
                        </a:rPr>
                        <a:t>Données</a:t>
                      </a:r>
                      <a:r>
                        <a:rPr lang="fr-FR" sz="1000" b="0" i="1" baseline="0" dirty="0" smtClean="0">
                          <a:solidFill>
                            <a:schemeClr val="tx1"/>
                          </a:solidFill>
                        </a:rPr>
                        <a:t> Cnam au 31.12.2017</a:t>
                      </a:r>
                      <a:endParaRPr lang="fr-FR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Volume</a:t>
                      </a:r>
                      <a:r>
                        <a:rPr lang="fr-FR" sz="1200" baseline="0" dirty="0" smtClean="0"/>
                        <a:t> Bouches-du-Rhône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Densité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Ecart</a:t>
                      </a:r>
                      <a:r>
                        <a:rPr lang="fr-FR" sz="1200" baseline="0" dirty="0" smtClean="0"/>
                        <a:t> densité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BdR</a:t>
                      </a:r>
                      <a:r>
                        <a:rPr lang="fr-FR" sz="1200" baseline="0" dirty="0" smtClean="0"/>
                        <a:t> / France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8"/>
                    </a:solidFill>
                  </a:tcPr>
                </a:tc>
              </a:tr>
              <a:tr h="993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Bouches-du-Rhône</a:t>
                      </a:r>
                      <a:r>
                        <a:rPr lang="fr-FR" sz="12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900" b="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(pour 100 000 habitants)</a:t>
                      </a:r>
                      <a:endParaRPr lang="fr-FR" sz="900" b="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France </a:t>
                      </a:r>
                    </a:p>
                    <a:p>
                      <a:pPr algn="ctr"/>
                      <a:r>
                        <a:rPr lang="fr-FR" sz="900" b="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(pour 100 000 habitants</a:t>
                      </a:r>
                      <a:r>
                        <a:rPr lang="fr-FR" sz="800" b="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)</a:t>
                      </a:r>
                      <a:endParaRPr lang="fr-FR" sz="800" b="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8808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Catégories de professionnels</a:t>
                      </a:r>
                      <a:r>
                        <a:rPr lang="fr-FR" sz="11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de santé</a:t>
                      </a:r>
                      <a:endParaRPr lang="fr-FR" sz="11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9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655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médecins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5 088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248.9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171.3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+ 45 %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555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- dont omnipraticiens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2 292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112.1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88.9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+ 26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555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- dont spécialistes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2 796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136.8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82.4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5BA8"/>
                          </a:solidFill>
                        </a:rPr>
                        <a:t>+ 66 %</a:t>
                      </a:r>
                      <a:endParaRPr lang="fr-FR" sz="1200" b="1" dirty="0">
                        <a:solidFill>
                          <a:srgbClr val="005BA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" b="1" dirty="0">
                        <a:solidFill>
                          <a:srgbClr val="005BA8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55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Total auxiliaires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9 921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485.4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280.0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5BA8"/>
                          </a:solidFill>
                        </a:rPr>
                        <a:t>+ 73 %</a:t>
                      </a:r>
                      <a:endParaRPr lang="fr-FR" sz="1200" b="1" dirty="0">
                        <a:solidFill>
                          <a:srgbClr val="005BA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555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- dont infirmiers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5 470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267.6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132.5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5BA8"/>
                          </a:solidFill>
                        </a:rPr>
                        <a:t>+ 102%</a:t>
                      </a:r>
                      <a:endParaRPr lang="fr-FR" sz="1200" b="1" dirty="0">
                        <a:solidFill>
                          <a:srgbClr val="005BA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- dont masseurs-kinésithérapeutes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3 088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151.1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97.7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+ 55%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fr-FR" sz="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8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Total professions libérales</a:t>
                      </a:r>
                    </a:p>
                    <a:p>
                      <a:pPr algn="l"/>
                      <a:r>
                        <a:rPr lang="fr-FR" sz="900" b="0" i="1" dirty="0" smtClean="0">
                          <a:solidFill>
                            <a:schemeClr val="tx1"/>
                          </a:solidFill>
                        </a:rPr>
                        <a:t>(hors laboratoires et transporteurs)</a:t>
                      </a:r>
                      <a:endParaRPr lang="fr-FR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16 766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820.3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516.4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+ 59 %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6189" y="1400177"/>
            <a:ext cx="8776543" cy="851317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rgbClr val="005BA8"/>
                </a:solidFill>
                <a:sym typeface="Wingdings"/>
              </a:rPr>
              <a:t>…</a:t>
            </a:r>
            <a:r>
              <a:rPr lang="fr-FR" sz="1800" b="1" dirty="0">
                <a:solidFill>
                  <a:srgbClr val="005BA8"/>
                </a:solidFill>
                <a:sym typeface="Wingdings"/>
              </a:rPr>
              <a:t>mais inégalement répartie sur le </a:t>
            </a:r>
            <a:r>
              <a:rPr lang="fr-FR" sz="1800" b="1" dirty="0" smtClean="0">
                <a:solidFill>
                  <a:srgbClr val="005BA8"/>
                </a:solidFill>
                <a:sym typeface="Wingdings"/>
              </a:rPr>
              <a:t>territoire</a:t>
            </a:r>
          </a:p>
          <a:p>
            <a:r>
              <a:rPr lang="fr-FR" sz="1400" dirty="0" smtClean="0">
                <a:sym typeface="Wingdings"/>
              </a:rPr>
              <a:t>On observe de grandes disparités géographiques pour certaines spécialités médicales : médecins généralistes, spécialistes, infirmiers et masseurs-kinésithérapeutes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8</a:t>
            </a:fld>
            <a:endParaRPr lang="fr-FR">
              <a:solidFill>
                <a:srgbClr val="03A9DA"/>
              </a:solidFill>
            </a:endParaRPr>
          </a:p>
        </p:txBody>
      </p:sp>
      <p:pic>
        <p:nvPicPr>
          <p:cNvPr id="1026" name="Picture 2" descr="C:\Users\SEBASTIEN-06625\Desktop\densité MG 2018-espace sant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" y="2329132"/>
            <a:ext cx="6188189" cy="45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78521" y="2446240"/>
            <a:ext cx="2664667" cy="335933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b="1" dirty="0" smtClean="0">
                <a:solidFill>
                  <a:srgbClr val="005BA8"/>
                </a:solidFill>
                <a:latin typeface="Arial" charset="0"/>
                <a:cs typeface="Arial" charset="0"/>
                <a:sym typeface="Wingdings"/>
              </a:rPr>
              <a:t>Les médecins généralistes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sont </a:t>
            </a:r>
            <a:r>
              <a:rPr lang="fr-FR" sz="1200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inégalement répartis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sur le territoire : en effet, à </a:t>
            </a:r>
            <a:r>
              <a:rPr lang="fr-FR" sz="1200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elle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seule, </a:t>
            </a:r>
            <a:r>
              <a:rPr lang="fr-FR" sz="1200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la ville de Marseille concentre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la </a:t>
            </a:r>
            <a:r>
              <a:rPr lang="fr-FR" sz="1200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moitié de l’offre en médecine générale du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département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En termes de densité, le écarts sont importants entre les communes 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1200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Aix-en-Provence : 145.1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Marseille : 110.3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Miramas : 50.7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Chateauneuf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-les Martigues : 39.8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Ce sont les zones situées dans le nord du département qui apparaissent les plus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sous-dotées</a:t>
            </a:r>
            <a:endParaRPr lang="fr-FR" sz="1200" dirty="0" smtClean="0">
              <a:solidFill>
                <a:srgbClr val="000000"/>
              </a:solidFill>
              <a:latin typeface="Arial" charset="0"/>
              <a:cs typeface="Arial" charset="0"/>
              <a:sym typeface="Wingding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41318" y="5926348"/>
            <a:ext cx="2733674" cy="78500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000" i="1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Source : </a:t>
            </a:r>
            <a:r>
              <a:rPr lang="fr-FR" sz="1000" i="1" dirty="0" err="1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SIRSéPACA</a:t>
            </a:r>
            <a:r>
              <a:rPr lang="fr-FR" sz="1000" i="1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 - Observatoire régional de la santé  Provence-Alpes-Côte d‘Azur </a:t>
            </a:r>
            <a:r>
              <a:rPr lang="fr-FR" sz="1000" i="1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– SNIR-Année </a:t>
            </a:r>
            <a:r>
              <a:rPr lang="fr-FR" sz="1000" i="1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2018 - </a:t>
            </a:r>
            <a:r>
              <a:rPr lang="fr-FR" sz="1000" b="1" i="1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Niveau géographique d’observation : les </a:t>
            </a:r>
            <a:r>
              <a:rPr lang="fr-FR" sz="1000" b="1" i="1" u="sng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Espaces de santé de Proximité </a:t>
            </a:r>
            <a:r>
              <a:rPr lang="fr-FR" sz="1000" i="1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(ESP) de </a:t>
            </a:r>
            <a:r>
              <a:rPr lang="fr-FR" sz="1000" i="1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l’ARS</a:t>
            </a:r>
            <a:endParaRPr lang="fr-FR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6280029" y="370936"/>
            <a:ext cx="2587925" cy="715992"/>
          </a:xfrm>
          <a:prstGeom prst="roundRect">
            <a:avLst/>
          </a:prstGeom>
          <a:solidFill>
            <a:srgbClr val="0087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Médecins généralistes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1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351A-772D-BC4D-99FD-6A69638E7D09}" type="slidenum">
              <a:rPr lang="fr-FR" smtClean="0">
                <a:solidFill>
                  <a:srgbClr val="03A9DA"/>
                </a:solidFill>
              </a:rPr>
              <a:pPr/>
              <a:t>9</a:t>
            </a:fld>
            <a:endParaRPr lang="fr-FR">
              <a:solidFill>
                <a:srgbClr val="03A9DA"/>
              </a:solidFill>
            </a:endParaRPr>
          </a:p>
        </p:txBody>
      </p:sp>
      <p:pic>
        <p:nvPicPr>
          <p:cNvPr id="1026" name="Picture 2" descr="C:\Users\SEBASTIEN-06625\Desktop\densité SPE 2018-espace sant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" y="1604528"/>
            <a:ext cx="6737907" cy="49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06243" y="1411119"/>
            <a:ext cx="2303253" cy="53592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Au </a:t>
            </a:r>
            <a:r>
              <a:rPr lang="fr-FR" sz="1200" dirty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regard des densités observées sur certains secteurs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géographiques, les écarts en termes de répartition sont encore plus marqués pour les </a:t>
            </a:r>
            <a:r>
              <a:rPr lang="fr-FR" sz="1200" b="1" dirty="0" smtClean="0">
                <a:solidFill>
                  <a:srgbClr val="005BA8"/>
                </a:solidFill>
                <a:latin typeface="Arial" charset="0"/>
                <a:cs typeface="Arial" charset="0"/>
                <a:sym typeface="Wingdings"/>
              </a:rPr>
              <a:t>médecins spécialistes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que pour les omnipraticiens 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Marseille 8</a:t>
            </a:r>
            <a:r>
              <a:rPr lang="fr-FR" sz="1200" baseline="300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ème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 : 559.3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Marseille 6</a:t>
            </a:r>
            <a:r>
              <a:rPr lang="fr-FR" sz="1200" baseline="300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ème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 : 489.6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Aix-en-Provence : 244.8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Aubagne : 190.2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Et à l’inverse 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Arles : 96.9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Istres : 66.3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Berre l’Etang : 32.7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- Marseille 16</a:t>
            </a:r>
            <a:r>
              <a:rPr lang="fr-FR" sz="1200" baseline="300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ème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 : 30.5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Plus de 70% de ces professionnels sont installés sur les secteurs de Marseille et Aix-en-Provence.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Ce sont les zones situées dans l’ouest et le nord du département qui sont les plus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Wingdings"/>
              </a:rPr>
              <a:t>sous-dotées</a:t>
            </a:r>
            <a:endParaRPr lang="fr-FR" sz="1200" dirty="0" smtClean="0">
              <a:solidFill>
                <a:srgbClr val="000000"/>
              </a:solidFill>
              <a:latin typeface="Arial" charset="0"/>
              <a:cs typeface="Arial" charset="0"/>
              <a:sym typeface="Wingdings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271403" y="319176"/>
            <a:ext cx="2596551" cy="767751"/>
          </a:xfrm>
          <a:prstGeom prst="roundRect">
            <a:avLst/>
          </a:prstGeom>
          <a:solidFill>
            <a:srgbClr val="0087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Médecins spécialistes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age fond blanc"/>
  <p:tag name="ARTICULATE_SLIDE_PAUS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VtSs5x5UCPwC6Y6JRk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BNUtuXBUKD58fxQkcC8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kOXqSM3UqbjqYDmbQK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EDpQSDi0qn7pk.Ie723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QhiKBAokm7D1rGAeZ.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vPUkGDEUaSD4tEbeVZ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FUfJXfPkaue.XKDjsQ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gb5ZA3V02f6w2Y6S_d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eb1o310UmEi5IgYUJB_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5krC2u8EefAND7t34z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Vfo3Nn_U6XbZUBQPd2R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_edaWfUESGFNzKHIag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ZAA0Ed7UOlEBxgTJ0d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E5hLtys0KOyV.AlxXg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mr0T0lhk2Pu6Llhjap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FJAuyjwEyJhzD3HCi1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LQgTdSgEiuALb1PiPAh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u0wNcNGUaXbVOuY7Zp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cAw1OJDEeUtgtrygqV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Rwe.cWeU.K4D6slGin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77O35ruUC108KgVLIE8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PRWajYjU2ShKR4Kl7Zs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VXpoHJQ0ShJSaC7THw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GgsS_2PUq7wJGthFlv2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88nKGJm0GAIjZtlj7tx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rSL5MSQEuCb9JLeQo1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f7Qoo4E0qaDA1vDxfbC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72YwxlKkaFEcZ2IcGGy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eRO5EagE6E6Hxuf.Vm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QmJpToTUKJQCT7l7q6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hfU_MV_EGP5opcCA5x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ubAnnMK0OzH_idegZPr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kS9eihrU2k9qUMxWsZ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j8UUw_gU6I5TJKdJ922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j8UUw_gU6I5TJKdJ922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j8UUw_gU6I5TJKdJ922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j8UUw_gU6I5TJKdJ922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2ud9VR8EKL88Rg.nm9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E46UmwpkqA04uXLj0m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U29IALdkmK9LVuUSQP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qa8oBiDUueSJayJxkTn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zYJd1oSUib8efsq6eCdQ"/>
</p:tagLst>
</file>

<file path=ppt/theme/theme1.xml><?xml version="1.0" encoding="utf-8"?>
<a:theme xmlns:a="http://schemas.openxmlformats.org/drawingml/2006/main" name="Thème Office">
  <a:themeElements>
    <a:clrScheme name="AM — 2017">
      <a:dk1>
        <a:srgbClr val="000000"/>
      </a:dk1>
      <a:lt1>
        <a:srgbClr val="FFFFFF"/>
      </a:lt1>
      <a:dk2>
        <a:srgbClr val="03A9DA"/>
      </a:dk2>
      <a:lt2>
        <a:srgbClr val="005BA8"/>
      </a:lt2>
      <a:accent1>
        <a:srgbClr val="1E2667"/>
      </a:accent1>
      <a:accent2>
        <a:srgbClr val="5EBEBF"/>
      </a:accent2>
      <a:accent3>
        <a:srgbClr val="C580B5"/>
      </a:accent3>
      <a:accent4>
        <a:srgbClr val="EF7B6A"/>
      </a:accent4>
      <a:accent5>
        <a:srgbClr val="FED653"/>
      </a:accent5>
      <a:accent6>
        <a:srgbClr val="E13A4D"/>
      </a:accent6>
      <a:hlink>
        <a:srgbClr val="C9C7C4"/>
      </a:hlink>
      <a:folHlink>
        <a:srgbClr val="82B925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 anchorCtr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 — 2017">
    <a:dk1>
      <a:srgbClr val="000000"/>
    </a:dk1>
    <a:lt1>
      <a:srgbClr val="FFFFFF"/>
    </a:lt1>
    <a:dk2>
      <a:srgbClr val="03A9DA"/>
    </a:dk2>
    <a:lt2>
      <a:srgbClr val="005BA8"/>
    </a:lt2>
    <a:accent1>
      <a:srgbClr val="1E2667"/>
    </a:accent1>
    <a:accent2>
      <a:srgbClr val="5EBEBF"/>
    </a:accent2>
    <a:accent3>
      <a:srgbClr val="C580B5"/>
    </a:accent3>
    <a:accent4>
      <a:srgbClr val="EF7B6A"/>
    </a:accent4>
    <a:accent5>
      <a:srgbClr val="FED653"/>
    </a:accent5>
    <a:accent6>
      <a:srgbClr val="E13A4D"/>
    </a:accent6>
    <a:hlink>
      <a:srgbClr val="C9C7C4"/>
    </a:hlink>
    <a:folHlink>
      <a:srgbClr val="82B925"/>
    </a:folHlink>
  </a:clrScheme>
</a:themeOverride>
</file>

<file path=ppt/theme/themeOverride2.xml><?xml version="1.0" encoding="utf-8"?>
<a:themeOverride xmlns:a="http://schemas.openxmlformats.org/drawingml/2006/main">
  <a:clrScheme name="AM — 2017">
    <a:dk1>
      <a:srgbClr val="000000"/>
    </a:dk1>
    <a:lt1>
      <a:srgbClr val="FFFFFF"/>
    </a:lt1>
    <a:dk2>
      <a:srgbClr val="03A9DA"/>
    </a:dk2>
    <a:lt2>
      <a:srgbClr val="005BA8"/>
    </a:lt2>
    <a:accent1>
      <a:srgbClr val="1E2667"/>
    </a:accent1>
    <a:accent2>
      <a:srgbClr val="5EBEBF"/>
    </a:accent2>
    <a:accent3>
      <a:srgbClr val="C580B5"/>
    </a:accent3>
    <a:accent4>
      <a:srgbClr val="EF7B6A"/>
    </a:accent4>
    <a:accent5>
      <a:srgbClr val="FED653"/>
    </a:accent5>
    <a:accent6>
      <a:srgbClr val="E13A4D"/>
    </a:accent6>
    <a:hlink>
      <a:srgbClr val="C9C7C4"/>
    </a:hlink>
    <a:folHlink>
      <a:srgbClr val="82B925"/>
    </a:folHlink>
  </a:clrScheme>
</a:themeOverride>
</file>

<file path=ppt/theme/themeOverride3.xml><?xml version="1.0" encoding="utf-8"?>
<a:themeOverride xmlns:a="http://schemas.openxmlformats.org/drawingml/2006/main">
  <a:clrScheme name="AM — 2017">
    <a:dk1>
      <a:srgbClr val="000000"/>
    </a:dk1>
    <a:lt1>
      <a:srgbClr val="FFFFFF"/>
    </a:lt1>
    <a:dk2>
      <a:srgbClr val="03A9DA"/>
    </a:dk2>
    <a:lt2>
      <a:srgbClr val="005BA8"/>
    </a:lt2>
    <a:accent1>
      <a:srgbClr val="1E2667"/>
    </a:accent1>
    <a:accent2>
      <a:srgbClr val="5EBEBF"/>
    </a:accent2>
    <a:accent3>
      <a:srgbClr val="C580B5"/>
    </a:accent3>
    <a:accent4>
      <a:srgbClr val="EF7B6A"/>
    </a:accent4>
    <a:accent5>
      <a:srgbClr val="FED653"/>
    </a:accent5>
    <a:accent6>
      <a:srgbClr val="E13A4D"/>
    </a:accent6>
    <a:hlink>
      <a:srgbClr val="C9C7C4"/>
    </a:hlink>
    <a:folHlink>
      <a:srgbClr val="82B925"/>
    </a:folHlink>
  </a:clrScheme>
</a:themeOverride>
</file>

<file path=ppt/theme/themeOverride4.xml><?xml version="1.0" encoding="utf-8"?>
<a:themeOverride xmlns:a="http://schemas.openxmlformats.org/drawingml/2006/main">
  <a:clrScheme name="AM — 2017">
    <a:dk1>
      <a:srgbClr val="000000"/>
    </a:dk1>
    <a:lt1>
      <a:srgbClr val="FFFFFF"/>
    </a:lt1>
    <a:dk2>
      <a:srgbClr val="03A9DA"/>
    </a:dk2>
    <a:lt2>
      <a:srgbClr val="005BA8"/>
    </a:lt2>
    <a:accent1>
      <a:srgbClr val="1E2667"/>
    </a:accent1>
    <a:accent2>
      <a:srgbClr val="5EBEBF"/>
    </a:accent2>
    <a:accent3>
      <a:srgbClr val="C580B5"/>
    </a:accent3>
    <a:accent4>
      <a:srgbClr val="EF7B6A"/>
    </a:accent4>
    <a:accent5>
      <a:srgbClr val="FED653"/>
    </a:accent5>
    <a:accent6>
      <a:srgbClr val="E13A4D"/>
    </a:accent6>
    <a:hlink>
      <a:srgbClr val="C9C7C4"/>
    </a:hlink>
    <a:folHlink>
      <a:srgbClr val="82B92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11708</TotalTime>
  <Words>2446</Words>
  <Application>Microsoft Office PowerPoint</Application>
  <PresentationFormat>Affichage à l'écran (4:3)</PresentationFormat>
  <Paragraphs>408</Paragraphs>
  <Slides>24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Thème Office</vt:lpstr>
      <vt:lpstr>think-cell Slide</vt:lpstr>
      <vt:lpstr>Conférence sur l’Offre de Soins de Proximité - 26 février 2019</vt:lpstr>
      <vt:lpstr>Présentation PowerPoint</vt:lpstr>
      <vt:lpstr>L’OFFRE DE SOINS DANS LE DÉPARTEMENT DES BOUCHES-DU-RHÔNE</vt:lpstr>
      <vt:lpstr>Présentation PowerPoint</vt:lpstr>
      <vt:lpstr>Comparaison de la part de bénéficiaires CMU-C au sein de différentes communes du département et arrondissements de Marseille, en 2018 (données locales-CPCAM-régime général)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SYSTÈME DE SANTÉ EN PLEINE MUTATION</vt:lpstr>
      <vt:lpstr>Un système de santé performant mais qui doit s’adapter pour répondre à de nombreux défis</vt:lpstr>
      <vt:lpstr>Des évolutions structurelles majeures pour répondre à ces enjeux</vt:lpstr>
      <vt:lpstr> DES DISPOSITIFS POUR FACILITER L’ACCES AUX SOINS DANS LES TERRITOIRES </vt:lpstr>
      <vt:lpstr>Faciliter l’installation des professionnels de santé, notamment dans les zones sous-denses</vt:lpstr>
      <vt:lpstr>Présentation PowerPoint</vt:lpstr>
      <vt:lpstr>Présentation PowerPoint</vt:lpstr>
      <vt:lpstr>Promouvoir et développer l’exercice coordonné</vt:lpstr>
      <vt:lpstr>Bilan des adhésions à l’ACI au 31 décembre 2018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philippe</dc:creator>
  <cp:lastModifiedBy>*</cp:lastModifiedBy>
  <cp:revision>907</cp:revision>
  <cp:lastPrinted>2019-02-25T10:13:14Z</cp:lastPrinted>
  <dcterms:created xsi:type="dcterms:W3CDTF">2017-10-26T07:47:51Z</dcterms:created>
  <dcterms:modified xsi:type="dcterms:W3CDTF">2019-02-25T17:04:16Z</dcterms:modified>
</cp:coreProperties>
</file>